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Lst>
  <p:sldSz cx="18288000" cy="10287000"/>
  <p:notesSz cx="6858000" cy="9144000"/>
  <p:embeddedFontLst>
    <p:embeddedFont>
      <p:font typeface="Calibri" panose="020F0502020204030204" pitchFamily="34" charset="0"/>
      <p:regular r:id="rId26"/>
      <p:bold r:id="rId27"/>
      <p:italic r:id="rId28"/>
      <p:boldItalic r:id="rId29"/>
    </p:embeddedFont>
    <p:embeddedFont>
      <p:font typeface="Canva Sans" panose="020B0604020202020204" charset="0"/>
      <p:regular r:id="rId30"/>
    </p:embeddedFont>
    <p:embeddedFont>
      <p:font typeface="Canva Sans Bold" panose="020B0604020202020204" charset="0"/>
      <p:regular r:id="rId31"/>
    </p:embeddedFont>
    <p:embeddedFont>
      <p:font typeface="Montserrat Bold" panose="020B0604020202020204" charset="0"/>
      <p:regular r:id="rId32"/>
    </p:embeddedFont>
    <p:embeddedFont>
      <p:font typeface="Open Sans" panose="020B0606030504020204" pitchFamily="34" charset="0"/>
      <p:regular r:id="rId33"/>
    </p:embeddedFont>
    <p:embeddedFont>
      <p:font typeface="Open Sans Bold" panose="020B0806030504020204" charset="0"/>
      <p:regular r:id="rId34"/>
    </p:embeddedFont>
    <p:embeddedFont>
      <p:font typeface="Open Sans Bold Italics" panose="020B0604020202020204" charset="0"/>
      <p:regular r:id="rId35"/>
    </p:embeddedFont>
    <p:embeddedFont>
      <p:font typeface="Open Sans Light" panose="020B0306030504020204" pitchFamily="34" charset="0"/>
      <p:regular r:id="rId36"/>
    </p:embeddedFont>
    <p:embeddedFont>
      <p:font typeface="Open Sans Light Bold" panose="020B0604020202020204" charset="0"/>
      <p:regular r:id="rId37"/>
    </p:embeddedFont>
    <p:embeddedFont>
      <p:font typeface="Poppins" panose="00000500000000000000" pitchFamily="2" charset="0"/>
      <p:regular r:id="rId38"/>
    </p:embeddedFont>
    <p:embeddedFont>
      <p:font typeface="Poppins Bold" panose="00000800000000000000" charset="0"/>
      <p:regular r:id="rId39"/>
    </p:embeddedFont>
    <p:embeddedFont>
      <p:font typeface="Poppins ExtraBold" panose="00000900000000000000" pitchFamily="2" charset="0"/>
      <p:regular r:id="rId40"/>
      <p:bold r:id="rId41"/>
    </p:embeddedFont>
    <p:embeddedFont>
      <p:font typeface="Poppins Italics" panose="020B0604020202020204" charset="0"/>
      <p:regular r:id="rId42"/>
    </p:embeddedFont>
    <p:embeddedFont>
      <p:font typeface="Source Sans Pro Bold" panose="020B0604020202020204" charset="0"/>
      <p:regular r:id="rId4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5" d="100"/>
          <a:sy n="55" d="100"/>
        </p:scale>
        <p:origin x="658" y="91"/>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9" Type="http://schemas.openxmlformats.org/officeDocument/2006/relationships/font" Target="fonts/font14.fntdata"/><Relationship Id="rId21" Type="http://schemas.openxmlformats.org/officeDocument/2006/relationships/slide" Target="slides/slide20.xml"/><Relationship Id="rId34" Type="http://schemas.openxmlformats.org/officeDocument/2006/relationships/font" Target="fonts/font9.fntdata"/><Relationship Id="rId42" Type="http://schemas.openxmlformats.org/officeDocument/2006/relationships/font" Target="fonts/font17.fntdata"/><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7.fntdata"/><Relationship Id="rId37" Type="http://schemas.openxmlformats.org/officeDocument/2006/relationships/font" Target="fonts/font12.fntdata"/><Relationship Id="rId40" Type="http://schemas.openxmlformats.org/officeDocument/2006/relationships/font" Target="fonts/font15.fntdata"/><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font" Target="fonts/font1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 Id="rId43" Type="http://schemas.openxmlformats.org/officeDocument/2006/relationships/font" Target="fonts/font18.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font" Target="fonts/font8.fntdata"/><Relationship Id="rId38" Type="http://schemas.openxmlformats.org/officeDocument/2006/relationships/font" Target="fonts/font13.fntdata"/><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font" Target="fonts/font1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17.11.2022</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Pengumpulan sampah secara konvensional tidak efisien.</a:t>
            </a:r>
          </a:p>
          <a:p>
            <a:r>
              <a:rPr lang="en-US"/>
              <a:t>Kombinasi antara sampah industri dan rumah tangga sangat banyak, dan sekarang pun terjadi penumpukan di TPA yang tidak teratur antara sampah organik dan anorganik</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Produk selanjutnya berupa smart composter yang menerima input sampah organik kemudian melalui aplikasi akan mengontrol dan memonitor proses tersebut hingga dihasilkan kompos.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Untuk servicable obtainable market terdapat 4,59 ribu industri di jabodetabek dan 56,7 juta penduduk menengah ke atas. dengan target 5% terlebih dahulu pada tahun pertama.</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Dengan revenue stream kami berasal dari (baca yg di bold)</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Hal tersebut juga karena ekonomi yang bersifat linear yaitu setelah selesai sampah dibuang begitu saja. Maka dari itu goals kami yaitu mendorong alur ekonomi yang sirkular dengan adanya pengolahan sampah.</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Agar sekitar 67,8 juta ton sampah yang diproduksi dapat menjadi hal yang lebih bermanfaat.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Selain itu kami juga turut serta dalam menyelesaikan 3 poin SDGs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Dengan finding yang kami temukan, komposisi sampah terbesar diduduki oleh sampah organik yaitu sisa makanan.</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WasteAI hadir dengan smart ai-iot products dan live monitoring waste management system yang berfokus pada automasi proses penanganan sampah.</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Lebih spesifiknya yaitu di pemilahan realtime dashboard dan recycling</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Produk pertama kami yaitu tempat sampah otomatis yang menggunakan teknologi computer vision dan IoT yang akan membuka tutup sampah organik jika terdeteksi organik dan sebaliknya. Kemudian untuk real time monitoring akan mendeteksi apakah tempat sampah tersebut sudah penuh atau belum untuk nantinya bisa diangkut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Produk kami selanjutnya sama seperti produk sebelumnya, tetapi menggunakan conveyor belt dan robotic hands untuk pemilahannya. Dan nanti akan didistribusikan langsung untuk proses smart composting atau recycling sampah anorganik</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11/17/2022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11/17/2022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11/17/2022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11/17/2022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11/17/2022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11/17/2022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11/17/2022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36.png"/><Relationship Id="rId18" Type="http://schemas.openxmlformats.org/officeDocument/2006/relationships/image" Target="../media/image46.svg"/><Relationship Id="rId3" Type="http://schemas.openxmlformats.org/officeDocument/2006/relationships/image" Target="../media/image2.png"/><Relationship Id="rId21" Type="http://schemas.openxmlformats.org/officeDocument/2006/relationships/image" Target="../media/image49.png"/><Relationship Id="rId7" Type="http://schemas.openxmlformats.org/officeDocument/2006/relationships/image" Target="../media/image23.svg"/><Relationship Id="rId12" Type="http://schemas.openxmlformats.org/officeDocument/2006/relationships/image" Target="../media/image39.svg"/><Relationship Id="rId17" Type="http://schemas.openxmlformats.org/officeDocument/2006/relationships/image" Target="../media/image45.png"/><Relationship Id="rId2" Type="http://schemas.openxmlformats.org/officeDocument/2006/relationships/notesSlide" Target="../notesSlides/notesSlide8.xml"/><Relationship Id="rId16" Type="http://schemas.openxmlformats.org/officeDocument/2006/relationships/image" Target="../media/image44.svg"/><Relationship Id="rId20" Type="http://schemas.openxmlformats.org/officeDocument/2006/relationships/image" Target="../media/image48.svg"/><Relationship Id="rId1" Type="http://schemas.openxmlformats.org/officeDocument/2006/relationships/slideLayout" Target="../slideLayouts/slideLayout7.xml"/><Relationship Id="rId6" Type="http://schemas.openxmlformats.org/officeDocument/2006/relationships/image" Target="../media/image22.png"/><Relationship Id="rId11" Type="http://schemas.openxmlformats.org/officeDocument/2006/relationships/image" Target="../media/image38.png"/><Relationship Id="rId5" Type="http://schemas.openxmlformats.org/officeDocument/2006/relationships/image" Target="../media/image19.svg"/><Relationship Id="rId15" Type="http://schemas.openxmlformats.org/officeDocument/2006/relationships/image" Target="../media/image43.png"/><Relationship Id="rId10" Type="http://schemas.openxmlformats.org/officeDocument/2006/relationships/image" Target="../media/image42.svg"/><Relationship Id="rId19" Type="http://schemas.openxmlformats.org/officeDocument/2006/relationships/image" Target="../media/image47.png"/><Relationship Id="rId4" Type="http://schemas.openxmlformats.org/officeDocument/2006/relationships/image" Target="../media/image18.png"/><Relationship Id="rId9" Type="http://schemas.openxmlformats.org/officeDocument/2006/relationships/image" Target="../media/image41.png"/><Relationship Id="rId14" Type="http://schemas.openxmlformats.org/officeDocument/2006/relationships/image" Target="../media/image37.svg"/><Relationship Id="rId22" Type="http://schemas.openxmlformats.org/officeDocument/2006/relationships/image" Target="../media/image50.svg"/></Relationships>
</file>

<file path=ppt/slides/_rels/slide11.xml.rels><?xml version="1.0" encoding="UTF-8" standalone="yes"?>
<Relationships xmlns="http://schemas.openxmlformats.org/package/2006/relationships"><Relationship Id="rId8" Type="http://schemas.openxmlformats.org/officeDocument/2006/relationships/image" Target="../media/image51.png"/><Relationship Id="rId13" Type="http://schemas.openxmlformats.org/officeDocument/2006/relationships/image" Target="../media/image54.png"/><Relationship Id="rId18" Type="http://schemas.openxmlformats.org/officeDocument/2006/relationships/image" Target="../media/image44.svg"/><Relationship Id="rId3" Type="http://schemas.openxmlformats.org/officeDocument/2006/relationships/image" Target="../media/image2.png"/><Relationship Id="rId7" Type="http://schemas.openxmlformats.org/officeDocument/2006/relationships/image" Target="../media/image23.svg"/><Relationship Id="rId12" Type="http://schemas.openxmlformats.org/officeDocument/2006/relationships/image" Target="../media/image53.svg"/><Relationship Id="rId17" Type="http://schemas.openxmlformats.org/officeDocument/2006/relationships/image" Target="../media/image43.png"/><Relationship Id="rId2" Type="http://schemas.openxmlformats.org/officeDocument/2006/relationships/notesSlide" Target="../notesSlides/notesSlide9.xml"/><Relationship Id="rId16" Type="http://schemas.openxmlformats.org/officeDocument/2006/relationships/image" Target="../media/image31.svg"/><Relationship Id="rId20" Type="http://schemas.openxmlformats.org/officeDocument/2006/relationships/image" Target="../media/image57.svg"/><Relationship Id="rId1" Type="http://schemas.openxmlformats.org/officeDocument/2006/relationships/slideLayout" Target="../slideLayouts/slideLayout7.xml"/><Relationship Id="rId6" Type="http://schemas.openxmlformats.org/officeDocument/2006/relationships/image" Target="../media/image22.png"/><Relationship Id="rId11" Type="http://schemas.openxmlformats.org/officeDocument/2006/relationships/image" Target="../media/image52.png"/><Relationship Id="rId5" Type="http://schemas.openxmlformats.org/officeDocument/2006/relationships/image" Target="../media/image19.svg"/><Relationship Id="rId15" Type="http://schemas.openxmlformats.org/officeDocument/2006/relationships/image" Target="../media/image30.png"/><Relationship Id="rId10" Type="http://schemas.openxmlformats.org/officeDocument/2006/relationships/image" Target="../media/image35.svg"/><Relationship Id="rId19" Type="http://schemas.openxmlformats.org/officeDocument/2006/relationships/image" Target="../media/image56.png"/><Relationship Id="rId4" Type="http://schemas.openxmlformats.org/officeDocument/2006/relationships/image" Target="../media/image18.png"/><Relationship Id="rId9" Type="http://schemas.openxmlformats.org/officeDocument/2006/relationships/image" Target="../media/image34.png"/><Relationship Id="rId14" Type="http://schemas.openxmlformats.org/officeDocument/2006/relationships/image" Target="../media/image55.svg"/></Relationships>
</file>

<file path=ppt/slides/_rels/slide12.xml.rels><?xml version="1.0" encoding="UTF-8" standalone="yes"?>
<Relationships xmlns="http://schemas.openxmlformats.org/package/2006/relationships"><Relationship Id="rId8" Type="http://schemas.openxmlformats.org/officeDocument/2006/relationships/image" Target="../media/image58.png"/><Relationship Id="rId13" Type="http://schemas.openxmlformats.org/officeDocument/2006/relationships/image" Target="../media/image30.png"/><Relationship Id="rId18" Type="http://schemas.openxmlformats.org/officeDocument/2006/relationships/image" Target="../media/image66.svg"/><Relationship Id="rId3" Type="http://schemas.openxmlformats.org/officeDocument/2006/relationships/image" Target="../media/image2.png"/><Relationship Id="rId7" Type="http://schemas.openxmlformats.org/officeDocument/2006/relationships/image" Target="../media/image23.svg"/><Relationship Id="rId12" Type="http://schemas.openxmlformats.org/officeDocument/2006/relationships/image" Target="../media/image62.png"/><Relationship Id="rId17" Type="http://schemas.openxmlformats.org/officeDocument/2006/relationships/image" Target="../media/image65.png"/><Relationship Id="rId2" Type="http://schemas.openxmlformats.org/officeDocument/2006/relationships/notesSlide" Target="../notesSlides/notesSlide10.xml"/><Relationship Id="rId16" Type="http://schemas.openxmlformats.org/officeDocument/2006/relationships/image" Target="../media/image64.svg"/><Relationship Id="rId1" Type="http://schemas.openxmlformats.org/officeDocument/2006/relationships/slideLayout" Target="../slideLayouts/slideLayout7.xml"/><Relationship Id="rId6" Type="http://schemas.openxmlformats.org/officeDocument/2006/relationships/image" Target="../media/image22.png"/><Relationship Id="rId11" Type="http://schemas.openxmlformats.org/officeDocument/2006/relationships/image" Target="../media/image61.svg"/><Relationship Id="rId5" Type="http://schemas.openxmlformats.org/officeDocument/2006/relationships/image" Target="../media/image19.svg"/><Relationship Id="rId15" Type="http://schemas.openxmlformats.org/officeDocument/2006/relationships/image" Target="../media/image63.png"/><Relationship Id="rId10" Type="http://schemas.openxmlformats.org/officeDocument/2006/relationships/image" Target="../media/image60.png"/><Relationship Id="rId4" Type="http://schemas.openxmlformats.org/officeDocument/2006/relationships/image" Target="../media/image18.png"/><Relationship Id="rId9" Type="http://schemas.openxmlformats.org/officeDocument/2006/relationships/image" Target="../media/image59.png"/><Relationship Id="rId14" Type="http://schemas.openxmlformats.org/officeDocument/2006/relationships/image" Target="../media/image31.svg"/></Relationships>
</file>

<file path=ppt/slides/_rels/slide13.xml.rels><?xml version="1.0" encoding="UTF-8" standalone="yes"?>
<Relationships xmlns="http://schemas.openxmlformats.org/package/2006/relationships"><Relationship Id="rId8" Type="http://schemas.openxmlformats.org/officeDocument/2006/relationships/image" Target="../media/image71.jpeg"/><Relationship Id="rId3" Type="http://schemas.openxmlformats.org/officeDocument/2006/relationships/image" Target="../media/image5.png"/><Relationship Id="rId7" Type="http://schemas.openxmlformats.org/officeDocument/2006/relationships/image" Target="../media/image70.jpeg"/><Relationship Id="rId2" Type="http://schemas.openxmlformats.org/officeDocument/2006/relationships/image" Target="../media/image67.jpeg"/><Relationship Id="rId1" Type="http://schemas.openxmlformats.org/officeDocument/2006/relationships/slideLayout" Target="../slideLayouts/slideLayout7.xml"/><Relationship Id="rId6" Type="http://schemas.openxmlformats.org/officeDocument/2006/relationships/image" Target="../media/image69.jpeg"/><Relationship Id="rId5" Type="http://schemas.openxmlformats.org/officeDocument/2006/relationships/image" Target="../media/image68.jpeg"/><Relationship Id="rId4" Type="http://schemas.openxmlformats.org/officeDocument/2006/relationships/image" Target="../media/image6.svg"/><Relationship Id="rId9" Type="http://schemas.openxmlformats.org/officeDocument/2006/relationships/image" Target="../media/image72.jpeg"/></Relationships>
</file>

<file path=ppt/slides/_rels/slide14.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png"/><Relationship Id="rId7" Type="http://schemas.openxmlformats.org/officeDocument/2006/relationships/image" Target="../media/image23.sv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19.svg"/><Relationship Id="rId4" Type="http://schemas.openxmlformats.org/officeDocument/2006/relationships/image" Target="../media/image18.png"/><Relationship Id="rId9" Type="http://schemas.openxmlformats.org/officeDocument/2006/relationships/image" Target="../media/image6.svg"/></Relationships>
</file>

<file path=ppt/slides/_rels/slide15.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2.png"/><Relationship Id="rId7" Type="http://schemas.openxmlformats.org/officeDocument/2006/relationships/image" Target="../media/image23.sv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22.png"/><Relationship Id="rId11" Type="http://schemas.openxmlformats.org/officeDocument/2006/relationships/image" Target="../media/image76.png"/><Relationship Id="rId5" Type="http://schemas.openxmlformats.org/officeDocument/2006/relationships/image" Target="../media/image19.svg"/><Relationship Id="rId10" Type="http://schemas.openxmlformats.org/officeDocument/2006/relationships/image" Target="../media/image75.png"/><Relationship Id="rId4" Type="http://schemas.openxmlformats.org/officeDocument/2006/relationships/image" Target="../media/image18.png"/><Relationship Id="rId9" Type="http://schemas.openxmlformats.org/officeDocument/2006/relationships/image" Target="../media/image74.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3.sv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19.svg"/><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2.png"/><Relationship Id="rId7" Type="http://schemas.openxmlformats.org/officeDocument/2006/relationships/image" Target="../media/image23.sv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19.svg"/><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7.jpeg"/><Relationship Id="rId4" Type="http://schemas.openxmlformats.org/officeDocument/2006/relationships/image" Target="../media/image6.sv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78.jpeg"/><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79.jpeg"/><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81.jpeg"/><Relationship Id="rId7" Type="http://schemas.openxmlformats.org/officeDocument/2006/relationships/image" Target="../media/image2.png"/><Relationship Id="rId2" Type="http://schemas.openxmlformats.org/officeDocument/2006/relationships/image" Target="../media/image80.jpeg"/><Relationship Id="rId1" Type="http://schemas.openxmlformats.org/officeDocument/2006/relationships/slideLayout" Target="../slideLayouts/slideLayout7.xml"/><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82.jpeg"/><Relationship Id="rId9" Type="http://schemas.openxmlformats.org/officeDocument/2006/relationships/image" Target="../media/image6.svg"/></Relationships>
</file>

<file path=ppt/slides/_rels/slide2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25.svg"/><Relationship Id="rId4" Type="http://schemas.openxmlformats.org/officeDocument/2006/relationships/image" Target="../media/image24.png"/></Relationships>
</file>

<file path=ppt/slides/_rels/slide3.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2.png"/><Relationship Id="rId4" Type="http://schemas.openxmlformats.org/officeDocument/2006/relationships/image" Target="../media/image6.svg"/><Relationship Id="rId9" Type="http://schemas.openxmlformats.org/officeDocument/2006/relationships/image" Target="../media/image11.sv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2.png"/><Relationship Id="rId4" Type="http://schemas.openxmlformats.org/officeDocument/2006/relationships/image" Target="../media/image6.svg"/></Relationships>
</file>

<file path=ppt/slides/_rels/slide5.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5.png"/><Relationship Id="rId7"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2.png"/><Relationship Id="rId4" Type="http://schemas.openxmlformats.org/officeDocument/2006/relationships/image" Target="../media/image6.sv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2.png"/><Relationship Id="rId4" Type="http://schemas.openxmlformats.org/officeDocument/2006/relationships/image" Target="../media/image6.svg"/></Relationships>
</file>

<file path=ppt/slides/_rels/slide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6.sv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8" Type="http://schemas.openxmlformats.org/officeDocument/2006/relationships/image" Target="../media/image23.svg"/><Relationship Id="rId13" Type="http://schemas.openxmlformats.org/officeDocument/2006/relationships/image" Target="../media/image28.png"/><Relationship Id="rId3" Type="http://schemas.openxmlformats.org/officeDocument/2006/relationships/image" Target="../media/image18.png"/><Relationship Id="rId7" Type="http://schemas.openxmlformats.org/officeDocument/2006/relationships/image" Target="../media/image22.png"/><Relationship Id="rId12" Type="http://schemas.openxmlformats.org/officeDocument/2006/relationships/image" Target="../media/image27.svg"/><Relationship Id="rId2" Type="http://schemas.openxmlformats.org/officeDocument/2006/relationships/notesSlide" Target="../notesSlides/notesSlide7.xml"/><Relationship Id="rId16" Type="http://schemas.openxmlformats.org/officeDocument/2006/relationships/image" Target="../media/image31.svg"/><Relationship Id="rId1" Type="http://schemas.openxmlformats.org/officeDocument/2006/relationships/slideLayout" Target="../slideLayouts/slideLayout7.xml"/><Relationship Id="rId6" Type="http://schemas.openxmlformats.org/officeDocument/2006/relationships/image" Target="../media/image21.svg"/><Relationship Id="rId11" Type="http://schemas.openxmlformats.org/officeDocument/2006/relationships/image" Target="../media/image26.png"/><Relationship Id="rId5" Type="http://schemas.openxmlformats.org/officeDocument/2006/relationships/image" Target="../media/image20.png"/><Relationship Id="rId15" Type="http://schemas.openxmlformats.org/officeDocument/2006/relationships/image" Target="../media/image30.png"/><Relationship Id="rId10" Type="http://schemas.openxmlformats.org/officeDocument/2006/relationships/image" Target="../media/image25.svg"/><Relationship Id="rId4" Type="http://schemas.openxmlformats.org/officeDocument/2006/relationships/image" Target="../media/image19.svg"/><Relationship Id="rId9" Type="http://schemas.openxmlformats.org/officeDocument/2006/relationships/image" Target="../media/image24.png"/><Relationship Id="rId14" Type="http://schemas.openxmlformats.org/officeDocument/2006/relationships/image" Target="../media/image29.svg"/></Relationships>
</file>

<file path=ppt/slides/_rels/slide9.xml.rels><?xml version="1.0" encoding="UTF-8" standalone="yes"?>
<Relationships xmlns="http://schemas.openxmlformats.org/package/2006/relationships"><Relationship Id="rId8" Type="http://schemas.openxmlformats.org/officeDocument/2006/relationships/image" Target="../media/image37.svg"/><Relationship Id="rId13" Type="http://schemas.openxmlformats.org/officeDocument/2006/relationships/image" Target="../media/image22.png"/><Relationship Id="rId3" Type="http://schemas.openxmlformats.org/officeDocument/2006/relationships/image" Target="../media/image32.png"/><Relationship Id="rId7" Type="http://schemas.openxmlformats.org/officeDocument/2006/relationships/image" Target="../media/image36.png"/><Relationship Id="rId12" Type="http://schemas.openxmlformats.org/officeDocument/2006/relationships/image" Target="../media/image19.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35.svg"/><Relationship Id="rId11" Type="http://schemas.openxmlformats.org/officeDocument/2006/relationships/image" Target="../media/image18.png"/><Relationship Id="rId5" Type="http://schemas.openxmlformats.org/officeDocument/2006/relationships/image" Target="../media/image34.png"/><Relationship Id="rId10" Type="http://schemas.openxmlformats.org/officeDocument/2006/relationships/image" Target="../media/image39.svg"/><Relationship Id="rId4" Type="http://schemas.openxmlformats.org/officeDocument/2006/relationships/image" Target="../media/image33.svg"/><Relationship Id="rId9" Type="http://schemas.openxmlformats.org/officeDocument/2006/relationships/image" Target="../media/image38.png"/><Relationship Id="rId14" Type="http://schemas.openxmlformats.org/officeDocument/2006/relationships/image" Target="../media/image23.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19999"/>
          </a:blip>
          <a:srcRect t="7786" b="7786"/>
          <a:stretch>
            <a:fillRect/>
          </a:stretch>
        </p:blipFill>
        <p:spPr>
          <a:xfrm>
            <a:off x="0" y="0"/>
            <a:ext cx="18288000" cy="10287000"/>
          </a:xfrm>
          <a:prstGeom prst="rect">
            <a:avLst/>
          </a:prstGeom>
        </p:spPr>
      </p:pic>
      <p:grpSp>
        <p:nvGrpSpPr>
          <p:cNvPr id="3" name="Group 3"/>
          <p:cNvGrpSpPr/>
          <p:nvPr/>
        </p:nvGrpSpPr>
        <p:grpSpPr>
          <a:xfrm>
            <a:off x="12310326" y="-1480285"/>
            <a:ext cx="6490790" cy="3082537"/>
            <a:chOff x="0" y="0"/>
            <a:chExt cx="1386997" cy="658698"/>
          </a:xfrm>
        </p:grpSpPr>
        <p:sp>
          <p:nvSpPr>
            <p:cNvPr id="4" name="Freeform 4"/>
            <p:cNvSpPr/>
            <p:nvPr/>
          </p:nvSpPr>
          <p:spPr>
            <a:xfrm>
              <a:off x="0" y="0"/>
              <a:ext cx="1386997" cy="658698"/>
            </a:xfrm>
            <a:custGeom>
              <a:avLst/>
              <a:gdLst/>
              <a:ahLst/>
              <a:cxnLst/>
              <a:rect l="l" t="t" r="r" b="b"/>
              <a:pathLst>
                <a:path w="1386997" h="658698">
                  <a:moveTo>
                    <a:pt x="462582" y="639629"/>
                  </a:moveTo>
                  <a:cubicBezTo>
                    <a:pt x="533690" y="651142"/>
                    <a:pt x="614530" y="658698"/>
                    <a:pt x="693872" y="658698"/>
                  </a:cubicBezTo>
                  <a:cubicBezTo>
                    <a:pt x="773216" y="658698"/>
                    <a:pt x="849565" y="652221"/>
                    <a:pt x="919923" y="640707"/>
                  </a:cubicBezTo>
                  <a:cubicBezTo>
                    <a:pt x="921422" y="640347"/>
                    <a:pt x="922918" y="640347"/>
                    <a:pt x="924415" y="639988"/>
                  </a:cubicBezTo>
                  <a:cubicBezTo>
                    <a:pt x="1188640" y="593933"/>
                    <a:pt x="1383254" y="472319"/>
                    <a:pt x="1386997" y="333619"/>
                  </a:cubicBezTo>
                  <a:lnTo>
                    <a:pt x="1386997" y="0"/>
                  </a:lnTo>
                  <a:lnTo>
                    <a:pt x="0" y="0"/>
                  </a:lnTo>
                  <a:lnTo>
                    <a:pt x="0" y="333371"/>
                  </a:lnTo>
                  <a:cubicBezTo>
                    <a:pt x="3743" y="473038"/>
                    <a:pt x="195362" y="594653"/>
                    <a:pt x="462582" y="639629"/>
                  </a:cubicBezTo>
                  <a:close/>
                </a:path>
              </a:pathLst>
            </a:custGeom>
            <a:solidFill>
              <a:srgbClr val="FFFFFF"/>
            </a:solidFill>
          </p:spPr>
        </p:sp>
        <p:sp>
          <p:nvSpPr>
            <p:cNvPr id="5" name="TextBox 5"/>
            <p:cNvSpPr txBox="1"/>
            <p:nvPr/>
          </p:nvSpPr>
          <p:spPr>
            <a:xfrm>
              <a:off x="0" y="-57150"/>
              <a:ext cx="660400" cy="742950"/>
            </a:xfrm>
            <a:prstGeom prst="rect">
              <a:avLst/>
            </a:prstGeom>
          </p:spPr>
          <p:txBody>
            <a:bodyPr lIns="50800" tIns="50800" rIns="50800" bIns="50800" rtlCol="0" anchor="ctr"/>
            <a:lstStyle/>
            <a:p>
              <a:pPr algn="ctr">
                <a:lnSpc>
                  <a:spcPts val="2799"/>
                </a:lnSpc>
              </a:pPr>
              <a:endParaRPr/>
            </a:p>
          </p:txBody>
        </p:sp>
      </p:grpSp>
      <p:grpSp>
        <p:nvGrpSpPr>
          <p:cNvPr id="6" name="Group 6"/>
          <p:cNvGrpSpPr/>
          <p:nvPr/>
        </p:nvGrpSpPr>
        <p:grpSpPr>
          <a:xfrm>
            <a:off x="4700322" y="3282074"/>
            <a:ext cx="11830755" cy="2515836"/>
            <a:chOff x="0" y="0"/>
            <a:chExt cx="15774341" cy="3354449"/>
          </a:xfrm>
        </p:grpSpPr>
        <p:pic>
          <p:nvPicPr>
            <p:cNvPr id="7" name="Picture 7"/>
            <p:cNvPicPr>
              <a:picLocks noChangeAspect="1"/>
            </p:cNvPicPr>
            <p:nvPr/>
          </p:nvPicPr>
          <p:blipFill>
            <a:blip r:embed="rId3"/>
            <a:srcRect/>
            <a:stretch>
              <a:fillRect/>
            </a:stretch>
          </p:blipFill>
          <p:spPr>
            <a:xfrm>
              <a:off x="0" y="0"/>
              <a:ext cx="3360242" cy="3354449"/>
            </a:xfrm>
            <a:prstGeom prst="rect">
              <a:avLst/>
            </a:prstGeom>
          </p:spPr>
        </p:pic>
        <p:sp>
          <p:nvSpPr>
            <p:cNvPr id="8" name="TextBox 8"/>
            <p:cNvSpPr txBox="1"/>
            <p:nvPr/>
          </p:nvSpPr>
          <p:spPr>
            <a:xfrm>
              <a:off x="3837603" y="52551"/>
              <a:ext cx="11936738" cy="2438992"/>
            </a:xfrm>
            <a:prstGeom prst="rect">
              <a:avLst/>
            </a:prstGeom>
          </p:spPr>
          <p:txBody>
            <a:bodyPr lIns="0" tIns="0" rIns="0" bIns="0" rtlCol="0" anchor="t">
              <a:spAutoFit/>
            </a:bodyPr>
            <a:lstStyle/>
            <a:p>
              <a:pPr>
                <a:lnSpc>
                  <a:spcPts val="14806"/>
                </a:lnSpc>
                <a:spcBef>
                  <a:spcPct val="0"/>
                </a:spcBef>
              </a:pPr>
              <a:r>
                <a:rPr lang="en-US" sz="10576">
                  <a:solidFill>
                    <a:srgbClr val="173647"/>
                  </a:solidFill>
                  <a:latin typeface="Poppins ExtraBold"/>
                </a:rPr>
                <a:t>WasteAI</a:t>
              </a:r>
            </a:p>
          </p:txBody>
        </p:sp>
        <p:sp>
          <p:nvSpPr>
            <p:cNvPr id="9" name="TextBox 9"/>
            <p:cNvSpPr txBox="1"/>
            <p:nvPr/>
          </p:nvSpPr>
          <p:spPr>
            <a:xfrm>
              <a:off x="3837603" y="2443918"/>
              <a:ext cx="8381470" cy="439170"/>
            </a:xfrm>
            <a:prstGeom prst="rect">
              <a:avLst/>
            </a:prstGeom>
          </p:spPr>
          <p:txBody>
            <a:bodyPr lIns="0" tIns="0" rIns="0" bIns="0" rtlCol="0" anchor="t">
              <a:spAutoFit/>
            </a:bodyPr>
            <a:lstStyle/>
            <a:p>
              <a:pPr>
                <a:lnSpc>
                  <a:spcPts val="2714"/>
                </a:lnSpc>
                <a:spcBef>
                  <a:spcPct val="0"/>
                </a:spcBef>
              </a:pPr>
              <a:r>
                <a:rPr lang="en-US" sz="1938" spc="1184">
                  <a:solidFill>
                    <a:srgbClr val="173647"/>
                  </a:solidFill>
                  <a:latin typeface="Open Sans"/>
                </a:rPr>
                <a:t>FOR THE BETTER WORLD</a:t>
              </a:r>
            </a:p>
          </p:txBody>
        </p:sp>
      </p:grpSp>
      <p:grpSp>
        <p:nvGrpSpPr>
          <p:cNvPr id="10" name="Group 10"/>
          <p:cNvGrpSpPr/>
          <p:nvPr/>
        </p:nvGrpSpPr>
        <p:grpSpPr>
          <a:xfrm>
            <a:off x="-2216695" y="-1602252"/>
            <a:ext cx="7094298" cy="3204503"/>
            <a:chOff x="0" y="0"/>
            <a:chExt cx="1515958" cy="684760"/>
          </a:xfrm>
        </p:grpSpPr>
        <p:sp>
          <p:nvSpPr>
            <p:cNvPr id="11" name="Freeform 11"/>
            <p:cNvSpPr/>
            <p:nvPr/>
          </p:nvSpPr>
          <p:spPr>
            <a:xfrm>
              <a:off x="0" y="0"/>
              <a:ext cx="1515958" cy="684760"/>
            </a:xfrm>
            <a:custGeom>
              <a:avLst/>
              <a:gdLst/>
              <a:ahLst/>
              <a:cxnLst/>
              <a:rect l="l" t="t" r="r" b="b"/>
              <a:pathLst>
                <a:path w="1515958" h="684760">
                  <a:moveTo>
                    <a:pt x="505592" y="665691"/>
                  </a:moveTo>
                  <a:cubicBezTo>
                    <a:pt x="583312" y="677205"/>
                    <a:pt x="671669" y="684760"/>
                    <a:pt x="758387" y="684760"/>
                  </a:cubicBezTo>
                  <a:cubicBezTo>
                    <a:pt x="845109" y="684760"/>
                    <a:pt x="928557" y="678283"/>
                    <a:pt x="1005456" y="666769"/>
                  </a:cubicBezTo>
                  <a:cubicBezTo>
                    <a:pt x="1007095" y="666410"/>
                    <a:pt x="1008730" y="666410"/>
                    <a:pt x="1010366" y="666051"/>
                  </a:cubicBezTo>
                  <a:cubicBezTo>
                    <a:pt x="1299159" y="619995"/>
                    <a:pt x="1511868" y="498381"/>
                    <a:pt x="1515958" y="359102"/>
                  </a:cubicBezTo>
                  <a:lnTo>
                    <a:pt x="1515958" y="0"/>
                  </a:lnTo>
                  <a:lnTo>
                    <a:pt x="0" y="0"/>
                  </a:lnTo>
                  <a:lnTo>
                    <a:pt x="0" y="358836"/>
                  </a:lnTo>
                  <a:cubicBezTo>
                    <a:pt x="4091" y="499100"/>
                    <a:pt x="213527" y="620715"/>
                    <a:pt x="505592" y="665691"/>
                  </a:cubicBezTo>
                  <a:close/>
                </a:path>
              </a:pathLst>
            </a:custGeom>
            <a:solidFill>
              <a:srgbClr val="FFFFFF"/>
            </a:solidFill>
          </p:spPr>
        </p:sp>
        <p:sp>
          <p:nvSpPr>
            <p:cNvPr id="12" name="TextBox 12"/>
            <p:cNvSpPr txBox="1"/>
            <p:nvPr/>
          </p:nvSpPr>
          <p:spPr>
            <a:xfrm>
              <a:off x="0" y="-57150"/>
              <a:ext cx="660400" cy="742950"/>
            </a:xfrm>
            <a:prstGeom prst="rect">
              <a:avLst/>
            </a:prstGeom>
          </p:spPr>
          <p:txBody>
            <a:bodyPr lIns="50800" tIns="50800" rIns="50800" bIns="50800" rtlCol="0" anchor="ctr"/>
            <a:lstStyle/>
            <a:p>
              <a:pPr algn="ctr">
                <a:lnSpc>
                  <a:spcPts val="2799"/>
                </a:lnSpc>
              </a:pPr>
              <a:endParaRPr/>
            </a:p>
          </p:txBody>
        </p:sp>
      </p:grpSp>
      <p:pic>
        <p:nvPicPr>
          <p:cNvPr id="13" name="Picture 13"/>
          <p:cNvPicPr>
            <a:picLocks noChangeAspect="1"/>
          </p:cNvPicPr>
          <p:nvPr/>
        </p:nvPicPr>
        <p:blipFill>
          <a:blip r:embed="rId4"/>
          <a:srcRect/>
          <a:stretch>
            <a:fillRect/>
          </a:stretch>
        </p:blipFill>
        <p:spPr>
          <a:xfrm>
            <a:off x="164593" y="121966"/>
            <a:ext cx="3532877" cy="1197494"/>
          </a:xfrm>
          <a:prstGeom prst="rect">
            <a:avLst/>
          </a:prstGeom>
        </p:spPr>
      </p:pic>
      <p:pic>
        <p:nvPicPr>
          <p:cNvPr id="14" name="Picture 14"/>
          <p:cNvPicPr>
            <a:picLocks noChangeAspect="1"/>
          </p:cNvPicPr>
          <p:nvPr/>
        </p:nvPicPr>
        <p:blipFill>
          <a:blip r:embed="rId5"/>
          <a:srcRect/>
          <a:stretch>
            <a:fillRect/>
          </a:stretch>
        </p:blipFill>
        <p:spPr>
          <a:xfrm>
            <a:off x="13151690" y="-89605"/>
            <a:ext cx="4808063" cy="1620635"/>
          </a:xfrm>
          <a:prstGeom prst="rect">
            <a:avLst/>
          </a:prstGeom>
        </p:spPr>
      </p:pic>
      <p:sp>
        <p:nvSpPr>
          <p:cNvPr id="15" name="TextBox 15"/>
          <p:cNvSpPr txBox="1"/>
          <p:nvPr/>
        </p:nvSpPr>
        <p:spPr>
          <a:xfrm>
            <a:off x="4090663" y="5952218"/>
            <a:ext cx="10106673" cy="1595756"/>
          </a:xfrm>
          <a:prstGeom prst="rect">
            <a:avLst/>
          </a:prstGeom>
        </p:spPr>
        <p:txBody>
          <a:bodyPr lIns="0" tIns="0" rIns="0" bIns="0" rtlCol="0" anchor="t">
            <a:spAutoFit/>
          </a:bodyPr>
          <a:lstStyle/>
          <a:p>
            <a:pPr algn="ctr">
              <a:lnSpc>
                <a:spcPts val="12319"/>
              </a:lnSpc>
              <a:spcBef>
                <a:spcPct val="0"/>
              </a:spcBef>
            </a:pPr>
            <a:r>
              <a:rPr lang="en-US" sz="8799">
                <a:solidFill>
                  <a:srgbClr val="173647"/>
                </a:solidFill>
                <a:latin typeface="Poppins Bold"/>
              </a:rPr>
              <a:t>PITCH DECK</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7530309" y="237387"/>
            <a:ext cx="3721162" cy="791313"/>
            <a:chOff x="0" y="0"/>
            <a:chExt cx="4961549" cy="1055084"/>
          </a:xfrm>
        </p:grpSpPr>
        <p:pic>
          <p:nvPicPr>
            <p:cNvPr id="3" name="Picture 3"/>
            <p:cNvPicPr>
              <a:picLocks noChangeAspect="1"/>
            </p:cNvPicPr>
            <p:nvPr/>
          </p:nvPicPr>
          <p:blipFill>
            <a:blip r:embed="rId3"/>
            <a:srcRect/>
            <a:stretch>
              <a:fillRect/>
            </a:stretch>
          </p:blipFill>
          <p:spPr>
            <a:xfrm>
              <a:off x="0" y="0"/>
              <a:ext cx="1056907" cy="1055084"/>
            </a:xfrm>
            <a:prstGeom prst="rect">
              <a:avLst/>
            </a:prstGeom>
          </p:spPr>
        </p:pic>
        <p:sp>
          <p:nvSpPr>
            <p:cNvPr id="4" name="TextBox 4"/>
            <p:cNvSpPr txBox="1"/>
            <p:nvPr/>
          </p:nvSpPr>
          <p:spPr>
            <a:xfrm>
              <a:off x="1207052" y="14153"/>
              <a:ext cx="3754497" cy="769519"/>
            </a:xfrm>
            <a:prstGeom prst="rect">
              <a:avLst/>
            </a:prstGeom>
          </p:spPr>
          <p:txBody>
            <a:bodyPr lIns="0" tIns="0" rIns="0" bIns="0" rtlCol="0" anchor="t">
              <a:spAutoFit/>
            </a:bodyPr>
            <a:lstStyle/>
            <a:p>
              <a:pPr>
                <a:lnSpc>
                  <a:spcPts val="4657"/>
                </a:lnSpc>
                <a:spcBef>
                  <a:spcPct val="0"/>
                </a:spcBef>
              </a:pPr>
              <a:r>
                <a:rPr lang="en-US" sz="3326">
                  <a:solidFill>
                    <a:srgbClr val="173647"/>
                  </a:solidFill>
                  <a:latin typeface="Poppins ExtraBold"/>
                </a:rPr>
                <a:t>WasteAI</a:t>
              </a:r>
            </a:p>
          </p:txBody>
        </p:sp>
        <p:sp>
          <p:nvSpPr>
            <p:cNvPr id="5" name="TextBox 5"/>
            <p:cNvSpPr txBox="1"/>
            <p:nvPr/>
          </p:nvSpPr>
          <p:spPr>
            <a:xfrm>
              <a:off x="1207052" y="774147"/>
              <a:ext cx="2636248" cy="132679"/>
            </a:xfrm>
            <a:prstGeom prst="rect">
              <a:avLst/>
            </a:prstGeom>
          </p:spPr>
          <p:txBody>
            <a:bodyPr lIns="0" tIns="0" rIns="0" bIns="0" rtlCol="0" anchor="t">
              <a:spAutoFit/>
            </a:bodyPr>
            <a:lstStyle/>
            <a:p>
              <a:pPr>
                <a:lnSpc>
                  <a:spcPts val="853"/>
                </a:lnSpc>
                <a:spcBef>
                  <a:spcPct val="0"/>
                </a:spcBef>
              </a:pPr>
              <a:r>
                <a:rPr lang="en-US" sz="609" spc="372">
                  <a:solidFill>
                    <a:srgbClr val="173647"/>
                  </a:solidFill>
                  <a:latin typeface="Open Sans"/>
                </a:rPr>
                <a:t>FOR THE BETTER WORLD</a:t>
              </a:r>
            </a:p>
          </p:txBody>
        </p:sp>
      </p:grpSp>
      <p:pic>
        <p:nvPicPr>
          <p:cNvPr id="6" name="Picture 6"/>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4846805">
            <a:off x="-2759873" y="-3193640"/>
            <a:ext cx="5101015" cy="5101015"/>
          </a:xfrm>
          <a:prstGeom prst="rect">
            <a:avLst/>
          </a:prstGeom>
        </p:spPr>
      </p:pic>
      <p:pic>
        <p:nvPicPr>
          <p:cNvPr id="7" name="Picture 7"/>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8779971">
            <a:off x="-592893" y="9053911"/>
            <a:ext cx="2161625" cy="3456086"/>
          </a:xfrm>
          <a:prstGeom prst="rect">
            <a:avLst/>
          </a:prstGeom>
        </p:spPr>
      </p:pic>
      <p:pic>
        <p:nvPicPr>
          <p:cNvPr id="8" name="Picture 8"/>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7494041" flipH="1" flipV="1">
            <a:off x="16478887" y="8891675"/>
            <a:ext cx="2161625" cy="3456086"/>
          </a:xfrm>
          <a:prstGeom prst="rect">
            <a:avLst/>
          </a:prstGeom>
        </p:spPr>
      </p:pic>
      <p:pic>
        <p:nvPicPr>
          <p:cNvPr id="9" name="Picture 9"/>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4846805">
            <a:off x="15737493" y="-3193640"/>
            <a:ext cx="5101015" cy="5101015"/>
          </a:xfrm>
          <a:prstGeom prst="rect">
            <a:avLst/>
          </a:prstGeom>
        </p:spPr>
      </p:pic>
      <p:pic>
        <p:nvPicPr>
          <p:cNvPr id="10" name="Picture 10"/>
          <p:cNvPicPr>
            <a:picLocks noChangeAspect="1"/>
          </p:cNvPicPr>
          <p:nvPr/>
        </p:nvPicPr>
        <p:blipFill>
          <a:blip r:embed="rId8"/>
          <a:srcRect/>
          <a:stretch>
            <a:fillRect/>
          </a:stretch>
        </p:blipFill>
        <p:spPr>
          <a:xfrm>
            <a:off x="1691045" y="4008881"/>
            <a:ext cx="2890619" cy="2890619"/>
          </a:xfrm>
          <a:prstGeom prst="rect">
            <a:avLst/>
          </a:prstGeom>
        </p:spPr>
      </p:pic>
      <p:pic>
        <p:nvPicPr>
          <p:cNvPr id="11" name="Picture 11"/>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7185835" y="3500347"/>
            <a:ext cx="3916330" cy="3966816"/>
          </a:xfrm>
          <a:prstGeom prst="rect">
            <a:avLst/>
          </a:prstGeom>
        </p:spPr>
      </p:pic>
      <p:pic>
        <p:nvPicPr>
          <p:cNvPr id="12" name="Picture 12"/>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a:off x="7709713" y="5502120"/>
            <a:ext cx="511528" cy="887684"/>
          </a:xfrm>
          <a:prstGeom prst="rect">
            <a:avLst/>
          </a:prstGeom>
        </p:spPr>
      </p:pic>
      <p:pic>
        <p:nvPicPr>
          <p:cNvPr id="13" name="Picture 13"/>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a:off x="9605149" y="4623618"/>
            <a:ext cx="511528" cy="887684"/>
          </a:xfrm>
          <a:prstGeom prst="rect">
            <a:avLst/>
          </a:prstGeom>
        </p:spPr>
      </p:pic>
      <p:pic>
        <p:nvPicPr>
          <p:cNvPr id="14" name="Picture 14"/>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a:off x="8285519" y="4090410"/>
            <a:ext cx="511528" cy="887684"/>
          </a:xfrm>
          <a:prstGeom prst="rect">
            <a:avLst/>
          </a:prstGeom>
        </p:spPr>
      </p:pic>
      <p:pic>
        <p:nvPicPr>
          <p:cNvPr id="15" name="Picture 15"/>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p:blipFill>
        <p:spPr>
          <a:xfrm>
            <a:off x="13672948" y="4122916"/>
            <a:ext cx="3062365" cy="2721677"/>
          </a:xfrm>
          <a:prstGeom prst="rect">
            <a:avLst/>
          </a:prstGeom>
        </p:spPr>
      </p:pic>
      <p:grpSp>
        <p:nvGrpSpPr>
          <p:cNvPr id="16" name="Group 16"/>
          <p:cNvGrpSpPr/>
          <p:nvPr/>
        </p:nvGrpSpPr>
        <p:grpSpPr>
          <a:xfrm>
            <a:off x="4807831" y="4679241"/>
            <a:ext cx="1549898" cy="1549898"/>
            <a:chOff x="0" y="0"/>
            <a:chExt cx="812800" cy="812800"/>
          </a:xfrm>
        </p:grpSpPr>
        <p:sp>
          <p:nvSpPr>
            <p:cNvPr id="17" name="Freeform 17"/>
            <p:cNvSpPr/>
            <p:nvPr/>
          </p:nvSpPr>
          <p:spPr>
            <a:xfrm>
              <a:off x="0" y="0"/>
              <a:ext cx="812800" cy="812800"/>
            </a:xfrm>
            <a:custGeom>
              <a:avLst/>
              <a:gdLst/>
              <a:ahLst/>
              <a:cxnLst/>
              <a:rect l="l" t="t" r="r" b="b"/>
              <a:pathLst>
                <a:path w="812800" h="812800">
                  <a:moveTo>
                    <a:pt x="812800" y="406400"/>
                  </a:moveTo>
                  <a:lnTo>
                    <a:pt x="406400" y="0"/>
                  </a:lnTo>
                  <a:lnTo>
                    <a:pt x="406400" y="203200"/>
                  </a:lnTo>
                  <a:lnTo>
                    <a:pt x="0" y="203200"/>
                  </a:lnTo>
                  <a:lnTo>
                    <a:pt x="0" y="609600"/>
                  </a:lnTo>
                  <a:lnTo>
                    <a:pt x="406400" y="609600"/>
                  </a:lnTo>
                  <a:lnTo>
                    <a:pt x="406400" y="812800"/>
                  </a:lnTo>
                  <a:lnTo>
                    <a:pt x="812800" y="406400"/>
                  </a:lnTo>
                  <a:close/>
                </a:path>
              </a:pathLst>
            </a:custGeom>
            <a:solidFill>
              <a:srgbClr val="4B9C8D"/>
            </a:solidFill>
          </p:spPr>
        </p:sp>
        <p:sp>
          <p:nvSpPr>
            <p:cNvPr id="18" name="TextBox 18"/>
            <p:cNvSpPr txBox="1"/>
            <p:nvPr/>
          </p:nvSpPr>
          <p:spPr>
            <a:xfrm>
              <a:off x="0" y="136525"/>
              <a:ext cx="711200" cy="473075"/>
            </a:xfrm>
            <a:prstGeom prst="rect">
              <a:avLst/>
            </a:prstGeom>
          </p:spPr>
          <p:txBody>
            <a:bodyPr lIns="50800" tIns="50800" rIns="50800" bIns="50800" rtlCol="0" anchor="ctr"/>
            <a:lstStyle/>
            <a:p>
              <a:pPr algn="ctr">
                <a:lnSpc>
                  <a:spcPts val="3359"/>
                </a:lnSpc>
              </a:pPr>
              <a:endParaRPr/>
            </a:p>
          </p:txBody>
        </p:sp>
      </p:grpSp>
      <p:grpSp>
        <p:nvGrpSpPr>
          <p:cNvPr id="19" name="Group 19"/>
          <p:cNvGrpSpPr/>
          <p:nvPr/>
        </p:nvGrpSpPr>
        <p:grpSpPr>
          <a:xfrm>
            <a:off x="11854584" y="4679241"/>
            <a:ext cx="1549898" cy="1549898"/>
            <a:chOff x="0" y="0"/>
            <a:chExt cx="812800" cy="812800"/>
          </a:xfrm>
        </p:grpSpPr>
        <p:sp>
          <p:nvSpPr>
            <p:cNvPr id="20" name="Freeform 20"/>
            <p:cNvSpPr/>
            <p:nvPr/>
          </p:nvSpPr>
          <p:spPr>
            <a:xfrm>
              <a:off x="0" y="0"/>
              <a:ext cx="812800" cy="812800"/>
            </a:xfrm>
            <a:custGeom>
              <a:avLst/>
              <a:gdLst/>
              <a:ahLst/>
              <a:cxnLst/>
              <a:rect l="l" t="t" r="r" b="b"/>
              <a:pathLst>
                <a:path w="812800" h="812800">
                  <a:moveTo>
                    <a:pt x="812800" y="406400"/>
                  </a:moveTo>
                  <a:lnTo>
                    <a:pt x="406400" y="0"/>
                  </a:lnTo>
                  <a:lnTo>
                    <a:pt x="406400" y="203200"/>
                  </a:lnTo>
                  <a:lnTo>
                    <a:pt x="0" y="203200"/>
                  </a:lnTo>
                  <a:lnTo>
                    <a:pt x="0" y="609600"/>
                  </a:lnTo>
                  <a:lnTo>
                    <a:pt x="406400" y="609600"/>
                  </a:lnTo>
                  <a:lnTo>
                    <a:pt x="406400" y="812800"/>
                  </a:lnTo>
                  <a:lnTo>
                    <a:pt x="812800" y="406400"/>
                  </a:lnTo>
                  <a:close/>
                </a:path>
              </a:pathLst>
            </a:custGeom>
            <a:solidFill>
              <a:srgbClr val="4B9C8D"/>
            </a:solidFill>
          </p:spPr>
        </p:sp>
        <p:sp>
          <p:nvSpPr>
            <p:cNvPr id="21" name="TextBox 21"/>
            <p:cNvSpPr txBox="1"/>
            <p:nvPr/>
          </p:nvSpPr>
          <p:spPr>
            <a:xfrm>
              <a:off x="0" y="136525"/>
              <a:ext cx="711200" cy="473075"/>
            </a:xfrm>
            <a:prstGeom prst="rect">
              <a:avLst/>
            </a:prstGeom>
          </p:spPr>
          <p:txBody>
            <a:bodyPr lIns="50800" tIns="50800" rIns="50800" bIns="50800" rtlCol="0" anchor="ctr"/>
            <a:lstStyle/>
            <a:p>
              <a:pPr algn="ctr">
                <a:lnSpc>
                  <a:spcPts val="3359"/>
                </a:lnSpc>
              </a:pPr>
              <a:endParaRPr/>
            </a:p>
          </p:txBody>
        </p:sp>
      </p:grpSp>
      <p:pic>
        <p:nvPicPr>
          <p:cNvPr id="22" name="Picture 22"/>
          <p:cNvPicPr>
            <a:picLocks noChangeAspect="1"/>
          </p:cNvPicPr>
          <p:nvPr/>
        </p:nvPicPr>
        <p:blipFill>
          <a:blip r:embed="rId3"/>
          <a:srcRect/>
          <a:stretch>
            <a:fillRect/>
          </a:stretch>
        </p:blipFill>
        <p:spPr>
          <a:xfrm>
            <a:off x="1882190" y="7527264"/>
            <a:ext cx="1416521" cy="1414078"/>
          </a:xfrm>
          <a:prstGeom prst="rect">
            <a:avLst/>
          </a:prstGeom>
        </p:spPr>
      </p:pic>
      <p:pic>
        <p:nvPicPr>
          <p:cNvPr id="23" name="Picture 23"/>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rcRect/>
          <a:stretch>
            <a:fillRect/>
          </a:stretch>
        </p:blipFill>
        <p:spPr>
          <a:xfrm rot="5064072">
            <a:off x="1308057" y="5795000"/>
            <a:ext cx="2562132" cy="723802"/>
          </a:xfrm>
          <a:prstGeom prst="rect">
            <a:avLst/>
          </a:prstGeom>
        </p:spPr>
      </p:pic>
      <p:pic>
        <p:nvPicPr>
          <p:cNvPr id="24" name="Picture 24"/>
          <p:cNvPicPr>
            <a:picLocks noChangeAspect="1"/>
          </p:cNvPicPr>
          <p:nvPr/>
        </p:nvPicPr>
        <p:blipFill>
          <a:blip r:embed="rId17" cstate="print">
            <a:extLst>
              <a:ext uri="{28A0092B-C50C-407E-A947-70E740481C1C}">
                <a14:useLocalDpi xmlns:a14="http://schemas.microsoft.com/office/drawing/2010/main" val="0"/>
              </a:ext>
              <a:ext uri="{96DAC541-7B7A-43D3-8B79-37D633B846F1}">
                <asvg:svgBlip xmlns:asvg="http://schemas.microsoft.com/office/drawing/2016/SVG/main" r:embed="rId18"/>
              </a:ext>
            </a:extLst>
          </a:blip>
          <a:srcRect/>
          <a:stretch>
            <a:fillRect/>
          </a:stretch>
        </p:blipFill>
        <p:spPr>
          <a:xfrm>
            <a:off x="491945" y="3389912"/>
            <a:ext cx="1388737" cy="1400996"/>
          </a:xfrm>
          <a:prstGeom prst="rect">
            <a:avLst/>
          </a:prstGeom>
        </p:spPr>
      </p:pic>
      <p:pic>
        <p:nvPicPr>
          <p:cNvPr id="25" name="Picture 25"/>
          <p:cNvPicPr>
            <a:picLocks noChangeAspect="1"/>
          </p:cNvPicPr>
          <p:nvPr/>
        </p:nvPicPr>
        <p:blipFill>
          <a:blip r:embed="rId19" cstate="print">
            <a:extLst>
              <a:ext uri="{28A0092B-C50C-407E-A947-70E740481C1C}">
                <a14:useLocalDpi xmlns:a14="http://schemas.microsoft.com/office/drawing/2010/main" val="0"/>
              </a:ext>
              <a:ext uri="{96DAC541-7B7A-43D3-8B79-37D633B846F1}">
                <asvg:svgBlip xmlns:asvg="http://schemas.microsoft.com/office/drawing/2016/SVG/main" r:embed="rId20"/>
              </a:ext>
            </a:extLst>
          </a:blip>
          <a:srcRect/>
          <a:stretch>
            <a:fillRect/>
          </a:stretch>
        </p:blipFill>
        <p:spPr>
          <a:xfrm>
            <a:off x="4347062" y="3180708"/>
            <a:ext cx="1472077" cy="1656346"/>
          </a:xfrm>
          <a:prstGeom prst="rect">
            <a:avLst/>
          </a:prstGeom>
        </p:spPr>
      </p:pic>
      <p:pic>
        <p:nvPicPr>
          <p:cNvPr id="26" name="Picture 26"/>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rcRect/>
          <a:stretch>
            <a:fillRect/>
          </a:stretch>
        </p:blipFill>
        <p:spPr>
          <a:xfrm>
            <a:off x="3677145" y="7769856"/>
            <a:ext cx="1339834" cy="974729"/>
          </a:xfrm>
          <a:prstGeom prst="rect">
            <a:avLst/>
          </a:prstGeom>
        </p:spPr>
      </p:pic>
      <p:sp>
        <p:nvSpPr>
          <p:cNvPr id="27" name="TextBox 27"/>
          <p:cNvSpPr txBox="1"/>
          <p:nvPr/>
        </p:nvSpPr>
        <p:spPr>
          <a:xfrm>
            <a:off x="3422550" y="1049195"/>
            <a:ext cx="11442900" cy="904875"/>
          </a:xfrm>
          <a:prstGeom prst="rect">
            <a:avLst/>
          </a:prstGeom>
        </p:spPr>
        <p:txBody>
          <a:bodyPr lIns="0" tIns="0" rIns="0" bIns="0" rtlCol="0" anchor="t">
            <a:spAutoFit/>
          </a:bodyPr>
          <a:lstStyle/>
          <a:p>
            <a:pPr algn="ctr">
              <a:lnSpc>
                <a:spcPts val="6720"/>
              </a:lnSpc>
            </a:pPr>
            <a:r>
              <a:rPr lang="en-US" sz="5600">
                <a:solidFill>
                  <a:srgbClr val="171616"/>
                </a:solidFill>
                <a:latin typeface="Poppins Bold"/>
              </a:rPr>
              <a:t>Products &amp; Services</a:t>
            </a:r>
          </a:p>
        </p:txBody>
      </p:sp>
      <p:sp>
        <p:nvSpPr>
          <p:cNvPr id="28" name="TextBox 28"/>
          <p:cNvSpPr txBox="1"/>
          <p:nvPr/>
        </p:nvSpPr>
        <p:spPr>
          <a:xfrm>
            <a:off x="7464207" y="1957004"/>
            <a:ext cx="3359587" cy="566420"/>
          </a:xfrm>
          <a:prstGeom prst="rect">
            <a:avLst/>
          </a:prstGeom>
        </p:spPr>
        <p:txBody>
          <a:bodyPr lIns="0" tIns="0" rIns="0" bIns="0" rtlCol="0" anchor="t">
            <a:spAutoFit/>
          </a:bodyPr>
          <a:lstStyle/>
          <a:p>
            <a:pPr algn="ctr">
              <a:lnSpc>
                <a:spcPts val="4480"/>
              </a:lnSpc>
              <a:spcBef>
                <a:spcPct val="0"/>
              </a:spcBef>
            </a:pPr>
            <a:r>
              <a:rPr lang="en-US" sz="3200">
                <a:solidFill>
                  <a:srgbClr val="000000"/>
                </a:solidFill>
                <a:latin typeface="Poppins ExtraBold"/>
              </a:rPr>
              <a:t>Smart Trash Bin</a:t>
            </a:r>
          </a:p>
        </p:txBody>
      </p:sp>
      <p:sp>
        <p:nvSpPr>
          <p:cNvPr id="29" name="TextBox 29"/>
          <p:cNvSpPr txBox="1"/>
          <p:nvPr/>
        </p:nvSpPr>
        <p:spPr>
          <a:xfrm>
            <a:off x="487919" y="2736341"/>
            <a:ext cx="12141614" cy="424815"/>
          </a:xfrm>
          <a:prstGeom prst="rect">
            <a:avLst/>
          </a:prstGeom>
        </p:spPr>
        <p:txBody>
          <a:bodyPr lIns="0" tIns="0" rIns="0" bIns="0" rtlCol="0" anchor="t">
            <a:spAutoFit/>
          </a:bodyPr>
          <a:lstStyle/>
          <a:p>
            <a:pPr algn="just">
              <a:lnSpc>
                <a:spcPts val="3359"/>
              </a:lnSpc>
            </a:pPr>
            <a:r>
              <a:rPr lang="en-US" sz="2400">
                <a:solidFill>
                  <a:srgbClr val="000000"/>
                </a:solidFill>
                <a:latin typeface="Canva Sans Bold"/>
              </a:rPr>
              <a:t>Mockup / Prototype :</a:t>
            </a:r>
          </a:p>
        </p:txBody>
      </p:sp>
      <p:sp>
        <p:nvSpPr>
          <p:cNvPr id="30" name="TextBox 30"/>
          <p:cNvSpPr txBox="1"/>
          <p:nvPr/>
        </p:nvSpPr>
        <p:spPr>
          <a:xfrm>
            <a:off x="1278577" y="8934767"/>
            <a:ext cx="4040267" cy="424815"/>
          </a:xfrm>
          <a:prstGeom prst="rect">
            <a:avLst/>
          </a:prstGeom>
        </p:spPr>
        <p:txBody>
          <a:bodyPr lIns="0" tIns="0" rIns="0" bIns="0" rtlCol="0" anchor="t">
            <a:spAutoFit/>
          </a:bodyPr>
          <a:lstStyle/>
          <a:p>
            <a:pPr algn="ctr">
              <a:lnSpc>
                <a:spcPts val="3359"/>
              </a:lnSpc>
            </a:pPr>
            <a:r>
              <a:rPr lang="en-US" sz="2400">
                <a:solidFill>
                  <a:srgbClr val="000000"/>
                </a:solidFill>
                <a:latin typeface="Canva Sans"/>
              </a:rPr>
              <a:t>Object Detection &amp; Sensors</a:t>
            </a:r>
          </a:p>
        </p:txBody>
      </p:sp>
      <p:sp>
        <p:nvSpPr>
          <p:cNvPr id="31" name="TextBox 31"/>
          <p:cNvSpPr txBox="1"/>
          <p:nvPr/>
        </p:nvSpPr>
        <p:spPr>
          <a:xfrm>
            <a:off x="7296626" y="7591683"/>
            <a:ext cx="3694747" cy="599440"/>
          </a:xfrm>
          <a:prstGeom prst="rect">
            <a:avLst/>
          </a:prstGeom>
        </p:spPr>
        <p:txBody>
          <a:bodyPr lIns="0" tIns="0" rIns="0" bIns="0" rtlCol="0" anchor="t">
            <a:spAutoFit/>
          </a:bodyPr>
          <a:lstStyle/>
          <a:p>
            <a:pPr algn="ctr">
              <a:lnSpc>
                <a:spcPts val="4759"/>
              </a:lnSpc>
            </a:pPr>
            <a:r>
              <a:rPr lang="en-US" sz="3399">
                <a:solidFill>
                  <a:srgbClr val="000000"/>
                </a:solidFill>
                <a:latin typeface="Canva Sans"/>
              </a:rPr>
              <a:t>Internet of Things</a:t>
            </a:r>
          </a:p>
        </p:txBody>
      </p:sp>
      <p:sp>
        <p:nvSpPr>
          <p:cNvPr id="32" name="TextBox 32"/>
          <p:cNvSpPr txBox="1"/>
          <p:nvPr/>
        </p:nvSpPr>
        <p:spPr>
          <a:xfrm>
            <a:off x="14061607" y="6953448"/>
            <a:ext cx="2285048" cy="1199515"/>
          </a:xfrm>
          <a:prstGeom prst="rect">
            <a:avLst/>
          </a:prstGeom>
        </p:spPr>
        <p:txBody>
          <a:bodyPr lIns="0" tIns="0" rIns="0" bIns="0" rtlCol="0" anchor="t">
            <a:spAutoFit/>
          </a:bodyPr>
          <a:lstStyle/>
          <a:p>
            <a:pPr algn="ctr">
              <a:lnSpc>
                <a:spcPts val="4759"/>
              </a:lnSpc>
            </a:pPr>
            <a:r>
              <a:rPr lang="en-US" sz="3399">
                <a:solidFill>
                  <a:srgbClr val="000000"/>
                </a:solidFill>
                <a:latin typeface="Canva Sans"/>
              </a:rPr>
              <a:t>Real-time</a:t>
            </a:r>
          </a:p>
          <a:p>
            <a:pPr algn="ctr">
              <a:lnSpc>
                <a:spcPts val="4759"/>
              </a:lnSpc>
            </a:pPr>
            <a:r>
              <a:rPr lang="en-US" sz="3399">
                <a:solidFill>
                  <a:srgbClr val="000000"/>
                </a:solidFill>
                <a:latin typeface="Canva Sans"/>
              </a:rPr>
              <a:t>Monitoring</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7530309" y="237387"/>
            <a:ext cx="3721162" cy="791313"/>
            <a:chOff x="0" y="0"/>
            <a:chExt cx="4961549" cy="1055084"/>
          </a:xfrm>
        </p:grpSpPr>
        <p:pic>
          <p:nvPicPr>
            <p:cNvPr id="3" name="Picture 3"/>
            <p:cNvPicPr>
              <a:picLocks noChangeAspect="1"/>
            </p:cNvPicPr>
            <p:nvPr/>
          </p:nvPicPr>
          <p:blipFill>
            <a:blip r:embed="rId3"/>
            <a:srcRect/>
            <a:stretch>
              <a:fillRect/>
            </a:stretch>
          </p:blipFill>
          <p:spPr>
            <a:xfrm>
              <a:off x="0" y="0"/>
              <a:ext cx="1056907" cy="1055084"/>
            </a:xfrm>
            <a:prstGeom prst="rect">
              <a:avLst/>
            </a:prstGeom>
          </p:spPr>
        </p:pic>
        <p:sp>
          <p:nvSpPr>
            <p:cNvPr id="4" name="TextBox 4"/>
            <p:cNvSpPr txBox="1"/>
            <p:nvPr/>
          </p:nvSpPr>
          <p:spPr>
            <a:xfrm>
              <a:off x="1207052" y="14153"/>
              <a:ext cx="3754497" cy="769519"/>
            </a:xfrm>
            <a:prstGeom prst="rect">
              <a:avLst/>
            </a:prstGeom>
          </p:spPr>
          <p:txBody>
            <a:bodyPr lIns="0" tIns="0" rIns="0" bIns="0" rtlCol="0" anchor="t">
              <a:spAutoFit/>
            </a:bodyPr>
            <a:lstStyle/>
            <a:p>
              <a:pPr>
                <a:lnSpc>
                  <a:spcPts val="4657"/>
                </a:lnSpc>
                <a:spcBef>
                  <a:spcPct val="0"/>
                </a:spcBef>
              </a:pPr>
              <a:r>
                <a:rPr lang="en-US" sz="3326">
                  <a:solidFill>
                    <a:srgbClr val="173647"/>
                  </a:solidFill>
                  <a:latin typeface="Poppins ExtraBold"/>
                </a:rPr>
                <a:t>WasteAI</a:t>
              </a:r>
            </a:p>
          </p:txBody>
        </p:sp>
        <p:sp>
          <p:nvSpPr>
            <p:cNvPr id="5" name="TextBox 5"/>
            <p:cNvSpPr txBox="1"/>
            <p:nvPr/>
          </p:nvSpPr>
          <p:spPr>
            <a:xfrm>
              <a:off x="1207052" y="774147"/>
              <a:ext cx="2636248" cy="132679"/>
            </a:xfrm>
            <a:prstGeom prst="rect">
              <a:avLst/>
            </a:prstGeom>
          </p:spPr>
          <p:txBody>
            <a:bodyPr lIns="0" tIns="0" rIns="0" bIns="0" rtlCol="0" anchor="t">
              <a:spAutoFit/>
            </a:bodyPr>
            <a:lstStyle/>
            <a:p>
              <a:pPr>
                <a:lnSpc>
                  <a:spcPts val="853"/>
                </a:lnSpc>
                <a:spcBef>
                  <a:spcPct val="0"/>
                </a:spcBef>
              </a:pPr>
              <a:r>
                <a:rPr lang="en-US" sz="609" spc="372">
                  <a:solidFill>
                    <a:srgbClr val="173647"/>
                  </a:solidFill>
                  <a:latin typeface="Open Sans"/>
                </a:rPr>
                <a:t>FOR THE BETTER WORLD</a:t>
              </a:r>
            </a:p>
          </p:txBody>
        </p:sp>
      </p:grpSp>
      <p:pic>
        <p:nvPicPr>
          <p:cNvPr id="6" name="Picture 6"/>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4846805">
            <a:off x="-2759873" y="-3193640"/>
            <a:ext cx="5101015" cy="5101015"/>
          </a:xfrm>
          <a:prstGeom prst="rect">
            <a:avLst/>
          </a:prstGeom>
        </p:spPr>
      </p:pic>
      <p:pic>
        <p:nvPicPr>
          <p:cNvPr id="7" name="Picture 7"/>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8779971">
            <a:off x="-592893" y="9245936"/>
            <a:ext cx="2161625" cy="3456086"/>
          </a:xfrm>
          <a:prstGeom prst="rect">
            <a:avLst/>
          </a:prstGeom>
        </p:spPr>
      </p:pic>
      <p:pic>
        <p:nvPicPr>
          <p:cNvPr id="8" name="Picture 8"/>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7494041" flipH="1" flipV="1">
            <a:off x="16316617" y="9245936"/>
            <a:ext cx="2161625" cy="3456086"/>
          </a:xfrm>
          <a:prstGeom prst="rect">
            <a:avLst/>
          </a:prstGeom>
        </p:spPr>
      </p:pic>
      <p:pic>
        <p:nvPicPr>
          <p:cNvPr id="9" name="Picture 9"/>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4846805">
            <a:off x="15737493" y="-3193640"/>
            <a:ext cx="5101015" cy="5101015"/>
          </a:xfrm>
          <a:prstGeom prst="rect">
            <a:avLst/>
          </a:prstGeom>
        </p:spPr>
      </p:pic>
      <p:pic>
        <p:nvPicPr>
          <p:cNvPr id="10" name="Picture 10"/>
          <p:cNvPicPr>
            <a:picLocks noChangeAspect="1"/>
          </p:cNvPicPr>
          <p:nvPr/>
        </p:nvPicPr>
        <p:blipFill>
          <a:blip r:embed="rId8"/>
          <a:srcRect/>
          <a:stretch>
            <a:fillRect/>
          </a:stretch>
        </p:blipFill>
        <p:spPr>
          <a:xfrm>
            <a:off x="1028700" y="3993248"/>
            <a:ext cx="5449074" cy="5449074"/>
          </a:xfrm>
          <a:prstGeom prst="rect">
            <a:avLst/>
          </a:prstGeom>
        </p:spPr>
      </p:pic>
      <p:pic>
        <p:nvPicPr>
          <p:cNvPr id="11" name="Picture 11"/>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8240225" y="6865627"/>
            <a:ext cx="2636491" cy="1924638"/>
          </a:xfrm>
          <a:prstGeom prst="rect">
            <a:avLst/>
          </a:prstGeom>
        </p:spPr>
      </p:pic>
      <p:pic>
        <p:nvPicPr>
          <p:cNvPr id="12" name="Picture 12"/>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a:off x="8487114" y="4065918"/>
            <a:ext cx="2176504" cy="2523483"/>
          </a:xfrm>
          <a:prstGeom prst="rect">
            <a:avLst/>
          </a:prstGeom>
        </p:spPr>
      </p:pic>
      <p:pic>
        <p:nvPicPr>
          <p:cNvPr id="13" name="Picture 13"/>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p:blipFill>
        <p:spPr>
          <a:xfrm>
            <a:off x="13550192" y="6589402"/>
            <a:ext cx="2852920" cy="2852920"/>
          </a:xfrm>
          <a:prstGeom prst="rect">
            <a:avLst/>
          </a:prstGeom>
        </p:spPr>
      </p:pic>
      <p:pic>
        <p:nvPicPr>
          <p:cNvPr id="14" name="Picture 14"/>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rcRect/>
          <a:stretch>
            <a:fillRect/>
          </a:stretch>
        </p:blipFill>
        <p:spPr>
          <a:xfrm>
            <a:off x="13550192" y="3592602"/>
            <a:ext cx="2852920" cy="2385755"/>
          </a:xfrm>
          <a:prstGeom prst="rect">
            <a:avLst/>
          </a:prstGeom>
        </p:spPr>
      </p:pic>
      <p:grpSp>
        <p:nvGrpSpPr>
          <p:cNvPr id="15" name="Group 15"/>
          <p:cNvGrpSpPr/>
          <p:nvPr/>
        </p:nvGrpSpPr>
        <p:grpSpPr>
          <a:xfrm>
            <a:off x="6099829" y="5601500"/>
            <a:ext cx="1975803" cy="1975803"/>
            <a:chOff x="0" y="0"/>
            <a:chExt cx="812800" cy="812800"/>
          </a:xfrm>
        </p:grpSpPr>
        <p:sp>
          <p:nvSpPr>
            <p:cNvPr id="16" name="Freeform 16"/>
            <p:cNvSpPr/>
            <p:nvPr/>
          </p:nvSpPr>
          <p:spPr>
            <a:xfrm>
              <a:off x="0" y="0"/>
              <a:ext cx="812800" cy="812800"/>
            </a:xfrm>
            <a:custGeom>
              <a:avLst/>
              <a:gdLst/>
              <a:ahLst/>
              <a:cxnLst/>
              <a:rect l="l" t="t" r="r" b="b"/>
              <a:pathLst>
                <a:path w="812800" h="812800">
                  <a:moveTo>
                    <a:pt x="812800" y="406400"/>
                  </a:moveTo>
                  <a:lnTo>
                    <a:pt x="406400" y="0"/>
                  </a:lnTo>
                  <a:lnTo>
                    <a:pt x="406400" y="203200"/>
                  </a:lnTo>
                  <a:lnTo>
                    <a:pt x="0" y="203200"/>
                  </a:lnTo>
                  <a:lnTo>
                    <a:pt x="0" y="609600"/>
                  </a:lnTo>
                  <a:lnTo>
                    <a:pt x="406400" y="609600"/>
                  </a:lnTo>
                  <a:lnTo>
                    <a:pt x="406400" y="812800"/>
                  </a:lnTo>
                  <a:lnTo>
                    <a:pt x="812800" y="406400"/>
                  </a:lnTo>
                  <a:close/>
                </a:path>
              </a:pathLst>
            </a:custGeom>
            <a:solidFill>
              <a:srgbClr val="1E88E5"/>
            </a:solidFill>
          </p:spPr>
        </p:sp>
        <p:sp>
          <p:nvSpPr>
            <p:cNvPr id="17" name="TextBox 17"/>
            <p:cNvSpPr txBox="1"/>
            <p:nvPr/>
          </p:nvSpPr>
          <p:spPr>
            <a:xfrm>
              <a:off x="0" y="136525"/>
              <a:ext cx="711200" cy="473075"/>
            </a:xfrm>
            <a:prstGeom prst="rect">
              <a:avLst/>
            </a:prstGeom>
          </p:spPr>
          <p:txBody>
            <a:bodyPr lIns="50800" tIns="50800" rIns="50800" bIns="50800" rtlCol="0" anchor="ctr"/>
            <a:lstStyle/>
            <a:p>
              <a:pPr algn="ctr">
                <a:lnSpc>
                  <a:spcPts val="3359"/>
                </a:lnSpc>
              </a:pPr>
              <a:endParaRPr/>
            </a:p>
          </p:txBody>
        </p:sp>
      </p:grpSp>
      <p:grpSp>
        <p:nvGrpSpPr>
          <p:cNvPr id="18" name="Group 18"/>
          <p:cNvGrpSpPr/>
          <p:nvPr/>
        </p:nvGrpSpPr>
        <p:grpSpPr>
          <a:xfrm>
            <a:off x="11725992" y="4065918"/>
            <a:ext cx="1412484" cy="1412484"/>
            <a:chOff x="0" y="0"/>
            <a:chExt cx="812800" cy="812800"/>
          </a:xfrm>
        </p:grpSpPr>
        <p:sp>
          <p:nvSpPr>
            <p:cNvPr id="19" name="Freeform 19"/>
            <p:cNvSpPr/>
            <p:nvPr/>
          </p:nvSpPr>
          <p:spPr>
            <a:xfrm>
              <a:off x="0" y="0"/>
              <a:ext cx="812800" cy="812800"/>
            </a:xfrm>
            <a:custGeom>
              <a:avLst/>
              <a:gdLst/>
              <a:ahLst/>
              <a:cxnLst/>
              <a:rect l="l" t="t" r="r" b="b"/>
              <a:pathLst>
                <a:path w="812800" h="812800">
                  <a:moveTo>
                    <a:pt x="812800" y="406400"/>
                  </a:moveTo>
                  <a:lnTo>
                    <a:pt x="406400" y="0"/>
                  </a:lnTo>
                  <a:lnTo>
                    <a:pt x="406400" y="203200"/>
                  </a:lnTo>
                  <a:lnTo>
                    <a:pt x="0" y="203200"/>
                  </a:lnTo>
                  <a:lnTo>
                    <a:pt x="0" y="609600"/>
                  </a:lnTo>
                  <a:lnTo>
                    <a:pt x="406400" y="609600"/>
                  </a:lnTo>
                  <a:lnTo>
                    <a:pt x="406400" y="812800"/>
                  </a:lnTo>
                  <a:lnTo>
                    <a:pt x="812800" y="406400"/>
                  </a:lnTo>
                  <a:close/>
                </a:path>
              </a:pathLst>
            </a:custGeom>
            <a:solidFill>
              <a:srgbClr val="1E88E5"/>
            </a:solidFill>
          </p:spPr>
        </p:sp>
        <p:sp>
          <p:nvSpPr>
            <p:cNvPr id="20" name="TextBox 20"/>
            <p:cNvSpPr txBox="1"/>
            <p:nvPr/>
          </p:nvSpPr>
          <p:spPr>
            <a:xfrm>
              <a:off x="0" y="136525"/>
              <a:ext cx="711200" cy="473075"/>
            </a:xfrm>
            <a:prstGeom prst="rect">
              <a:avLst/>
            </a:prstGeom>
          </p:spPr>
          <p:txBody>
            <a:bodyPr lIns="50800" tIns="50800" rIns="50800" bIns="50800" rtlCol="0" anchor="ctr"/>
            <a:lstStyle/>
            <a:p>
              <a:pPr algn="ctr">
                <a:lnSpc>
                  <a:spcPts val="3359"/>
                </a:lnSpc>
              </a:pPr>
              <a:endParaRPr/>
            </a:p>
          </p:txBody>
        </p:sp>
      </p:grpSp>
      <p:grpSp>
        <p:nvGrpSpPr>
          <p:cNvPr id="21" name="Group 21"/>
          <p:cNvGrpSpPr/>
          <p:nvPr/>
        </p:nvGrpSpPr>
        <p:grpSpPr>
          <a:xfrm>
            <a:off x="11725992" y="7377780"/>
            <a:ext cx="1412484" cy="1412484"/>
            <a:chOff x="0" y="0"/>
            <a:chExt cx="812800" cy="812800"/>
          </a:xfrm>
        </p:grpSpPr>
        <p:sp>
          <p:nvSpPr>
            <p:cNvPr id="22" name="Freeform 22"/>
            <p:cNvSpPr/>
            <p:nvPr/>
          </p:nvSpPr>
          <p:spPr>
            <a:xfrm>
              <a:off x="0" y="0"/>
              <a:ext cx="812800" cy="812800"/>
            </a:xfrm>
            <a:custGeom>
              <a:avLst/>
              <a:gdLst/>
              <a:ahLst/>
              <a:cxnLst/>
              <a:rect l="l" t="t" r="r" b="b"/>
              <a:pathLst>
                <a:path w="812800" h="812800">
                  <a:moveTo>
                    <a:pt x="812800" y="406400"/>
                  </a:moveTo>
                  <a:lnTo>
                    <a:pt x="406400" y="0"/>
                  </a:lnTo>
                  <a:lnTo>
                    <a:pt x="406400" y="203200"/>
                  </a:lnTo>
                  <a:lnTo>
                    <a:pt x="0" y="203200"/>
                  </a:lnTo>
                  <a:lnTo>
                    <a:pt x="0" y="609600"/>
                  </a:lnTo>
                  <a:lnTo>
                    <a:pt x="406400" y="609600"/>
                  </a:lnTo>
                  <a:lnTo>
                    <a:pt x="406400" y="812800"/>
                  </a:lnTo>
                  <a:lnTo>
                    <a:pt x="812800" y="406400"/>
                  </a:lnTo>
                  <a:close/>
                </a:path>
              </a:pathLst>
            </a:custGeom>
            <a:solidFill>
              <a:srgbClr val="1E88E5"/>
            </a:solidFill>
          </p:spPr>
        </p:sp>
        <p:sp>
          <p:nvSpPr>
            <p:cNvPr id="23" name="TextBox 23"/>
            <p:cNvSpPr txBox="1"/>
            <p:nvPr/>
          </p:nvSpPr>
          <p:spPr>
            <a:xfrm>
              <a:off x="0" y="136525"/>
              <a:ext cx="711200" cy="473075"/>
            </a:xfrm>
            <a:prstGeom prst="rect">
              <a:avLst/>
            </a:prstGeom>
          </p:spPr>
          <p:txBody>
            <a:bodyPr lIns="50800" tIns="50800" rIns="50800" bIns="50800" rtlCol="0" anchor="ctr"/>
            <a:lstStyle/>
            <a:p>
              <a:pPr algn="ctr">
                <a:lnSpc>
                  <a:spcPts val="3359"/>
                </a:lnSpc>
              </a:pPr>
              <a:endParaRPr/>
            </a:p>
          </p:txBody>
        </p:sp>
      </p:grpSp>
      <p:pic>
        <p:nvPicPr>
          <p:cNvPr id="24" name="Picture 24"/>
          <p:cNvPicPr>
            <a:picLocks noChangeAspect="1"/>
          </p:cNvPicPr>
          <p:nvPr/>
        </p:nvPicPr>
        <p:blipFill>
          <a:blip r:embed="rId3"/>
          <a:srcRect/>
          <a:stretch>
            <a:fillRect/>
          </a:stretch>
        </p:blipFill>
        <p:spPr>
          <a:xfrm>
            <a:off x="3841248" y="7521804"/>
            <a:ext cx="712671" cy="711442"/>
          </a:xfrm>
          <a:prstGeom prst="rect">
            <a:avLst/>
          </a:prstGeom>
        </p:spPr>
      </p:pic>
      <p:pic>
        <p:nvPicPr>
          <p:cNvPr id="25" name="Picture 25"/>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rcRect/>
          <a:stretch>
            <a:fillRect/>
          </a:stretch>
        </p:blipFill>
        <p:spPr>
          <a:xfrm rot="5064072">
            <a:off x="3133753" y="6680516"/>
            <a:ext cx="1289043" cy="364155"/>
          </a:xfrm>
          <a:prstGeom prst="rect">
            <a:avLst/>
          </a:prstGeom>
        </p:spPr>
      </p:pic>
      <p:pic>
        <p:nvPicPr>
          <p:cNvPr id="26" name="Picture 26"/>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rcRect/>
          <a:stretch>
            <a:fillRect/>
          </a:stretch>
        </p:blipFill>
        <p:spPr>
          <a:xfrm>
            <a:off x="3841248" y="3720161"/>
            <a:ext cx="1451990" cy="947423"/>
          </a:xfrm>
          <a:prstGeom prst="rect">
            <a:avLst/>
          </a:prstGeom>
        </p:spPr>
      </p:pic>
      <p:sp>
        <p:nvSpPr>
          <p:cNvPr id="27" name="TextBox 27"/>
          <p:cNvSpPr txBox="1"/>
          <p:nvPr/>
        </p:nvSpPr>
        <p:spPr>
          <a:xfrm>
            <a:off x="3422550" y="1049195"/>
            <a:ext cx="11442900" cy="904875"/>
          </a:xfrm>
          <a:prstGeom prst="rect">
            <a:avLst/>
          </a:prstGeom>
        </p:spPr>
        <p:txBody>
          <a:bodyPr lIns="0" tIns="0" rIns="0" bIns="0" rtlCol="0" anchor="t">
            <a:spAutoFit/>
          </a:bodyPr>
          <a:lstStyle/>
          <a:p>
            <a:pPr algn="ctr">
              <a:lnSpc>
                <a:spcPts val="6720"/>
              </a:lnSpc>
            </a:pPr>
            <a:r>
              <a:rPr lang="en-US" sz="5600">
                <a:solidFill>
                  <a:srgbClr val="171616"/>
                </a:solidFill>
                <a:latin typeface="Poppins Bold"/>
              </a:rPr>
              <a:t>Products &amp; Services</a:t>
            </a:r>
          </a:p>
        </p:txBody>
      </p:sp>
      <p:sp>
        <p:nvSpPr>
          <p:cNvPr id="28" name="TextBox 28"/>
          <p:cNvSpPr txBox="1"/>
          <p:nvPr/>
        </p:nvSpPr>
        <p:spPr>
          <a:xfrm>
            <a:off x="6477774" y="1957004"/>
            <a:ext cx="5332452" cy="566420"/>
          </a:xfrm>
          <a:prstGeom prst="rect">
            <a:avLst/>
          </a:prstGeom>
        </p:spPr>
        <p:txBody>
          <a:bodyPr lIns="0" tIns="0" rIns="0" bIns="0" rtlCol="0" anchor="t">
            <a:spAutoFit/>
          </a:bodyPr>
          <a:lstStyle/>
          <a:p>
            <a:pPr algn="ctr">
              <a:lnSpc>
                <a:spcPts val="4480"/>
              </a:lnSpc>
              <a:spcBef>
                <a:spcPct val="0"/>
              </a:spcBef>
            </a:pPr>
            <a:r>
              <a:rPr lang="en-US" sz="3200">
                <a:solidFill>
                  <a:srgbClr val="000000"/>
                </a:solidFill>
                <a:latin typeface="Poppins ExtraBold"/>
              </a:rPr>
              <a:t>Automatic Waste Sorting</a:t>
            </a:r>
          </a:p>
        </p:txBody>
      </p:sp>
      <p:sp>
        <p:nvSpPr>
          <p:cNvPr id="29" name="TextBox 29"/>
          <p:cNvSpPr txBox="1"/>
          <p:nvPr/>
        </p:nvSpPr>
        <p:spPr>
          <a:xfrm>
            <a:off x="487919" y="2736341"/>
            <a:ext cx="12141614" cy="1263015"/>
          </a:xfrm>
          <a:prstGeom prst="rect">
            <a:avLst/>
          </a:prstGeom>
        </p:spPr>
        <p:txBody>
          <a:bodyPr lIns="0" tIns="0" rIns="0" bIns="0" rtlCol="0" anchor="t">
            <a:spAutoFit/>
          </a:bodyPr>
          <a:lstStyle/>
          <a:p>
            <a:pPr algn="just">
              <a:lnSpc>
                <a:spcPts val="3359"/>
              </a:lnSpc>
            </a:pPr>
            <a:r>
              <a:rPr lang="en-US" sz="2400">
                <a:solidFill>
                  <a:srgbClr val="000000"/>
                </a:solidFill>
                <a:latin typeface="Canva Sans Bold"/>
              </a:rPr>
              <a:t>Mockup / Prototype :</a:t>
            </a:r>
          </a:p>
          <a:p>
            <a:pPr algn="just">
              <a:lnSpc>
                <a:spcPts val="3359"/>
              </a:lnSpc>
            </a:pPr>
            <a:endParaRPr lang="en-US" sz="2400">
              <a:solidFill>
                <a:srgbClr val="000000"/>
              </a:solidFill>
              <a:latin typeface="Canva Sans Bold"/>
            </a:endParaRPr>
          </a:p>
          <a:p>
            <a:pPr algn="just">
              <a:lnSpc>
                <a:spcPts val="3359"/>
              </a:lnSpc>
            </a:pPr>
            <a:endParaRPr lang="en-US" sz="2400">
              <a:solidFill>
                <a:srgbClr val="000000"/>
              </a:solidFill>
              <a:latin typeface="Canva Sans Bold"/>
            </a:endParaRPr>
          </a:p>
        </p:txBody>
      </p:sp>
      <p:sp>
        <p:nvSpPr>
          <p:cNvPr id="30" name="TextBox 30"/>
          <p:cNvSpPr txBox="1"/>
          <p:nvPr/>
        </p:nvSpPr>
        <p:spPr>
          <a:xfrm>
            <a:off x="7957184" y="3295346"/>
            <a:ext cx="3336608" cy="424815"/>
          </a:xfrm>
          <a:prstGeom prst="rect">
            <a:avLst/>
          </a:prstGeom>
        </p:spPr>
        <p:txBody>
          <a:bodyPr lIns="0" tIns="0" rIns="0" bIns="0" rtlCol="0" anchor="t">
            <a:spAutoFit/>
          </a:bodyPr>
          <a:lstStyle/>
          <a:p>
            <a:pPr algn="ctr">
              <a:lnSpc>
                <a:spcPts val="3359"/>
              </a:lnSpc>
            </a:pPr>
            <a:r>
              <a:rPr lang="en-US" sz="2400">
                <a:solidFill>
                  <a:srgbClr val="000000"/>
                </a:solidFill>
                <a:latin typeface="Canva Sans"/>
              </a:rPr>
              <a:t>Proses Sortir Otomatis</a:t>
            </a:r>
          </a:p>
        </p:txBody>
      </p:sp>
      <p:sp>
        <p:nvSpPr>
          <p:cNvPr id="31" name="TextBox 31"/>
          <p:cNvSpPr txBox="1"/>
          <p:nvPr/>
        </p:nvSpPr>
        <p:spPr>
          <a:xfrm>
            <a:off x="14170063" y="3042933"/>
            <a:ext cx="1613178" cy="424815"/>
          </a:xfrm>
          <a:prstGeom prst="rect">
            <a:avLst/>
          </a:prstGeom>
        </p:spPr>
        <p:txBody>
          <a:bodyPr lIns="0" tIns="0" rIns="0" bIns="0" rtlCol="0" anchor="t">
            <a:spAutoFit/>
          </a:bodyPr>
          <a:lstStyle/>
          <a:p>
            <a:pPr algn="ctr">
              <a:lnSpc>
                <a:spcPts val="3359"/>
              </a:lnSpc>
            </a:pPr>
            <a:r>
              <a:rPr lang="en-US" sz="2400">
                <a:solidFill>
                  <a:srgbClr val="000000"/>
                </a:solidFill>
                <a:latin typeface="Canva Sans"/>
              </a:rPr>
              <a:t>Monitoring</a:t>
            </a:r>
          </a:p>
        </p:txBody>
      </p:sp>
      <p:sp>
        <p:nvSpPr>
          <p:cNvPr id="32" name="TextBox 32"/>
          <p:cNvSpPr txBox="1"/>
          <p:nvPr/>
        </p:nvSpPr>
        <p:spPr>
          <a:xfrm>
            <a:off x="12984736" y="9444172"/>
            <a:ext cx="3983831" cy="424815"/>
          </a:xfrm>
          <a:prstGeom prst="rect">
            <a:avLst/>
          </a:prstGeom>
        </p:spPr>
        <p:txBody>
          <a:bodyPr lIns="0" tIns="0" rIns="0" bIns="0" rtlCol="0" anchor="t">
            <a:spAutoFit/>
          </a:bodyPr>
          <a:lstStyle/>
          <a:p>
            <a:pPr algn="ctr">
              <a:lnSpc>
                <a:spcPts val="3359"/>
              </a:lnSpc>
            </a:pPr>
            <a:r>
              <a:rPr lang="en-US" sz="2400">
                <a:solidFill>
                  <a:srgbClr val="000000"/>
                </a:solidFill>
                <a:latin typeface="Canva Sans"/>
              </a:rPr>
              <a:t>Hasil Sortir Didistribusikan </a:t>
            </a:r>
          </a:p>
        </p:txBody>
      </p:sp>
      <p:sp>
        <p:nvSpPr>
          <p:cNvPr id="33" name="TextBox 33"/>
          <p:cNvSpPr txBox="1"/>
          <p:nvPr/>
        </p:nvSpPr>
        <p:spPr>
          <a:xfrm>
            <a:off x="7642978" y="9017507"/>
            <a:ext cx="3965019" cy="424815"/>
          </a:xfrm>
          <a:prstGeom prst="rect">
            <a:avLst/>
          </a:prstGeom>
        </p:spPr>
        <p:txBody>
          <a:bodyPr lIns="0" tIns="0" rIns="0" bIns="0" rtlCol="0" anchor="t">
            <a:spAutoFit/>
          </a:bodyPr>
          <a:lstStyle/>
          <a:p>
            <a:pPr algn="ctr">
              <a:lnSpc>
                <a:spcPts val="3359"/>
              </a:lnSpc>
            </a:pPr>
            <a:r>
              <a:rPr lang="en-US" sz="2400">
                <a:solidFill>
                  <a:srgbClr val="000000"/>
                </a:solidFill>
                <a:latin typeface="Canva Sans"/>
              </a:rPr>
              <a:t>Berdasarkan Jenis Material</a:t>
            </a:r>
          </a:p>
        </p:txBody>
      </p:sp>
      <p:sp>
        <p:nvSpPr>
          <p:cNvPr id="34" name="TextBox 34"/>
          <p:cNvSpPr txBox="1"/>
          <p:nvPr/>
        </p:nvSpPr>
        <p:spPr>
          <a:xfrm>
            <a:off x="3237527" y="8255621"/>
            <a:ext cx="1795502" cy="296557"/>
          </a:xfrm>
          <a:prstGeom prst="rect">
            <a:avLst/>
          </a:prstGeom>
        </p:spPr>
        <p:txBody>
          <a:bodyPr lIns="0" tIns="0" rIns="0" bIns="0" rtlCol="0" anchor="t">
            <a:spAutoFit/>
          </a:bodyPr>
          <a:lstStyle/>
          <a:p>
            <a:pPr algn="ctr">
              <a:lnSpc>
                <a:spcPts val="2394"/>
              </a:lnSpc>
            </a:pPr>
            <a:r>
              <a:rPr lang="en-US" sz="1710">
                <a:solidFill>
                  <a:srgbClr val="000000"/>
                </a:solidFill>
                <a:latin typeface="Canva Sans"/>
              </a:rPr>
              <a:t>Object Detection</a:t>
            </a:r>
          </a:p>
        </p:txBody>
      </p:sp>
      <p:pic>
        <p:nvPicPr>
          <p:cNvPr id="35" name="Picture 35"/>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rcRect/>
          <a:stretch>
            <a:fillRect/>
          </a:stretch>
        </p:blipFill>
        <p:spPr>
          <a:xfrm rot="-4043497" flipV="1">
            <a:off x="3074897" y="5296325"/>
            <a:ext cx="1289043" cy="364155"/>
          </a:xfrm>
          <a:prstGeom prst="rect">
            <a:avLst/>
          </a:prstGeom>
        </p:spPr>
      </p:pic>
      <p:sp>
        <p:nvSpPr>
          <p:cNvPr id="36" name="TextBox 36"/>
          <p:cNvSpPr txBox="1"/>
          <p:nvPr/>
        </p:nvSpPr>
        <p:spPr>
          <a:xfrm>
            <a:off x="4265653" y="4747379"/>
            <a:ext cx="927642" cy="296557"/>
          </a:xfrm>
          <a:prstGeom prst="rect">
            <a:avLst/>
          </a:prstGeom>
        </p:spPr>
        <p:txBody>
          <a:bodyPr lIns="0" tIns="0" rIns="0" bIns="0" rtlCol="0" anchor="t">
            <a:spAutoFit/>
          </a:bodyPr>
          <a:lstStyle/>
          <a:p>
            <a:pPr algn="ctr">
              <a:lnSpc>
                <a:spcPts val="2394"/>
              </a:lnSpc>
            </a:pPr>
            <a:r>
              <a:rPr lang="en-US" sz="1710">
                <a:solidFill>
                  <a:srgbClr val="000000"/>
                </a:solidFill>
                <a:latin typeface="Canva Sans"/>
              </a:rPr>
              <a:t>Robotics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7530309" y="237387"/>
            <a:ext cx="3721162" cy="791313"/>
            <a:chOff x="0" y="0"/>
            <a:chExt cx="4961549" cy="1055084"/>
          </a:xfrm>
        </p:grpSpPr>
        <p:pic>
          <p:nvPicPr>
            <p:cNvPr id="3" name="Picture 3"/>
            <p:cNvPicPr>
              <a:picLocks noChangeAspect="1"/>
            </p:cNvPicPr>
            <p:nvPr/>
          </p:nvPicPr>
          <p:blipFill>
            <a:blip r:embed="rId3"/>
            <a:srcRect/>
            <a:stretch>
              <a:fillRect/>
            </a:stretch>
          </p:blipFill>
          <p:spPr>
            <a:xfrm>
              <a:off x="0" y="0"/>
              <a:ext cx="1056907" cy="1055084"/>
            </a:xfrm>
            <a:prstGeom prst="rect">
              <a:avLst/>
            </a:prstGeom>
          </p:spPr>
        </p:pic>
        <p:sp>
          <p:nvSpPr>
            <p:cNvPr id="4" name="TextBox 4"/>
            <p:cNvSpPr txBox="1"/>
            <p:nvPr/>
          </p:nvSpPr>
          <p:spPr>
            <a:xfrm>
              <a:off x="1207052" y="14153"/>
              <a:ext cx="3754497" cy="769519"/>
            </a:xfrm>
            <a:prstGeom prst="rect">
              <a:avLst/>
            </a:prstGeom>
          </p:spPr>
          <p:txBody>
            <a:bodyPr lIns="0" tIns="0" rIns="0" bIns="0" rtlCol="0" anchor="t">
              <a:spAutoFit/>
            </a:bodyPr>
            <a:lstStyle/>
            <a:p>
              <a:pPr>
                <a:lnSpc>
                  <a:spcPts val="4657"/>
                </a:lnSpc>
                <a:spcBef>
                  <a:spcPct val="0"/>
                </a:spcBef>
              </a:pPr>
              <a:r>
                <a:rPr lang="en-US" sz="3326">
                  <a:solidFill>
                    <a:srgbClr val="173647"/>
                  </a:solidFill>
                  <a:latin typeface="Poppins ExtraBold"/>
                </a:rPr>
                <a:t>WasteAI</a:t>
              </a:r>
            </a:p>
          </p:txBody>
        </p:sp>
        <p:sp>
          <p:nvSpPr>
            <p:cNvPr id="5" name="TextBox 5"/>
            <p:cNvSpPr txBox="1"/>
            <p:nvPr/>
          </p:nvSpPr>
          <p:spPr>
            <a:xfrm>
              <a:off x="1207052" y="774147"/>
              <a:ext cx="2636248" cy="132679"/>
            </a:xfrm>
            <a:prstGeom prst="rect">
              <a:avLst/>
            </a:prstGeom>
          </p:spPr>
          <p:txBody>
            <a:bodyPr lIns="0" tIns="0" rIns="0" bIns="0" rtlCol="0" anchor="t">
              <a:spAutoFit/>
            </a:bodyPr>
            <a:lstStyle/>
            <a:p>
              <a:pPr>
                <a:lnSpc>
                  <a:spcPts val="853"/>
                </a:lnSpc>
                <a:spcBef>
                  <a:spcPct val="0"/>
                </a:spcBef>
              </a:pPr>
              <a:r>
                <a:rPr lang="en-US" sz="609" spc="372">
                  <a:solidFill>
                    <a:srgbClr val="173647"/>
                  </a:solidFill>
                  <a:latin typeface="Open Sans"/>
                </a:rPr>
                <a:t>FOR THE BETTER WORLD</a:t>
              </a:r>
            </a:p>
          </p:txBody>
        </p:sp>
      </p:grpSp>
      <p:pic>
        <p:nvPicPr>
          <p:cNvPr id="6" name="Picture 6"/>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4846805">
            <a:off x="-2759873" y="-3193640"/>
            <a:ext cx="5101015" cy="5101015"/>
          </a:xfrm>
          <a:prstGeom prst="rect">
            <a:avLst/>
          </a:prstGeom>
        </p:spPr>
      </p:pic>
      <p:pic>
        <p:nvPicPr>
          <p:cNvPr id="7" name="Picture 7"/>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8779971">
            <a:off x="-592893" y="9053911"/>
            <a:ext cx="2161625" cy="3456086"/>
          </a:xfrm>
          <a:prstGeom prst="rect">
            <a:avLst/>
          </a:prstGeom>
        </p:spPr>
      </p:pic>
      <p:pic>
        <p:nvPicPr>
          <p:cNvPr id="8" name="Picture 8"/>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7494041" flipH="1" flipV="1">
            <a:off x="16478887" y="8891675"/>
            <a:ext cx="2161625" cy="3456086"/>
          </a:xfrm>
          <a:prstGeom prst="rect">
            <a:avLst/>
          </a:prstGeom>
        </p:spPr>
      </p:pic>
      <p:pic>
        <p:nvPicPr>
          <p:cNvPr id="9" name="Picture 9"/>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4846805">
            <a:off x="15737493" y="-3193640"/>
            <a:ext cx="5101015" cy="5101015"/>
          </a:xfrm>
          <a:prstGeom prst="rect">
            <a:avLst/>
          </a:prstGeom>
        </p:spPr>
      </p:pic>
      <p:pic>
        <p:nvPicPr>
          <p:cNvPr id="10" name="Picture 10"/>
          <p:cNvPicPr>
            <a:picLocks noChangeAspect="1"/>
          </p:cNvPicPr>
          <p:nvPr/>
        </p:nvPicPr>
        <p:blipFill>
          <a:blip r:embed="rId8"/>
          <a:srcRect/>
          <a:stretch>
            <a:fillRect/>
          </a:stretch>
        </p:blipFill>
        <p:spPr>
          <a:xfrm>
            <a:off x="6631304" y="2803016"/>
            <a:ext cx="3818322" cy="3818322"/>
          </a:xfrm>
          <a:prstGeom prst="rect">
            <a:avLst/>
          </a:prstGeom>
        </p:spPr>
      </p:pic>
      <p:sp>
        <p:nvSpPr>
          <p:cNvPr id="11" name="TextBox 11"/>
          <p:cNvSpPr txBox="1"/>
          <p:nvPr/>
        </p:nvSpPr>
        <p:spPr>
          <a:xfrm>
            <a:off x="487919" y="2736341"/>
            <a:ext cx="12141614" cy="1263015"/>
          </a:xfrm>
          <a:prstGeom prst="rect">
            <a:avLst/>
          </a:prstGeom>
        </p:spPr>
        <p:txBody>
          <a:bodyPr lIns="0" tIns="0" rIns="0" bIns="0" rtlCol="0" anchor="t">
            <a:spAutoFit/>
          </a:bodyPr>
          <a:lstStyle/>
          <a:p>
            <a:pPr algn="just">
              <a:lnSpc>
                <a:spcPts val="3359"/>
              </a:lnSpc>
            </a:pPr>
            <a:r>
              <a:rPr lang="en-US" sz="2400">
                <a:solidFill>
                  <a:srgbClr val="000000"/>
                </a:solidFill>
                <a:latin typeface="Canva Sans Bold"/>
              </a:rPr>
              <a:t>Mockup / Prototype :</a:t>
            </a:r>
          </a:p>
          <a:p>
            <a:pPr algn="just">
              <a:lnSpc>
                <a:spcPts val="3359"/>
              </a:lnSpc>
            </a:pPr>
            <a:endParaRPr lang="en-US" sz="2400">
              <a:solidFill>
                <a:srgbClr val="000000"/>
              </a:solidFill>
              <a:latin typeface="Canva Sans Bold"/>
            </a:endParaRPr>
          </a:p>
          <a:p>
            <a:pPr algn="just">
              <a:lnSpc>
                <a:spcPts val="3359"/>
              </a:lnSpc>
            </a:pPr>
            <a:endParaRPr lang="en-US" sz="2400">
              <a:solidFill>
                <a:srgbClr val="000000"/>
              </a:solidFill>
              <a:latin typeface="Canva Sans Bold"/>
            </a:endParaRPr>
          </a:p>
        </p:txBody>
      </p:sp>
      <p:pic>
        <p:nvPicPr>
          <p:cNvPr id="12" name="Picture 12"/>
          <p:cNvPicPr>
            <a:picLocks noChangeAspect="1"/>
          </p:cNvPicPr>
          <p:nvPr/>
        </p:nvPicPr>
        <p:blipFill>
          <a:blip r:embed="rId9"/>
          <a:srcRect/>
          <a:stretch>
            <a:fillRect/>
          </a:stretch>
        </p:blipFill>
        <p:spPr>
          <a:xfrm>
            <a:off x="3727000" y="3260984"/>
            <a:ext cx="1937377" cy="2189127"/>
          </a:xfrm>
          <a:prstGeom prst="rect">
            <a:avLst/>
          </a:prstGeom>
        </p:spPr>
      </p:pic>
      <p:pic>
        <p:nvPicPr>
          <p:cNvPr id="13" name="Picture 13"/>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13143883" y="3335236"/>
            <a:ext cx="2163178" cy="2423111"/>
          </a:xfrm>
          <a:prstGeom prst="rect">
            <a:avLst/>
          </a:prstGeom>
        </p:spPr>
      </p:pic>
      <p:pic>
        <p:nvPicPr>
          <p:cNvPr id="14" name="Picture 14"/>
          <p:cNvPicPr>
            <a:picLocks noChangeAspect="1"/>
          </p:cNvPicPr>
          <p:nvPr/>
        </p:nvPicPr>
        <p:blipFill>
          <a:blip r:embed="rId12"/>
          <a:srcRect/>
          <a:stretch>
            <a:fillRect/>
          </a:stretch>
        </p:blipFill>
        <p:spPr>
          <a:xfrm>
            <a:off x="8104771" y="4207024"/>
            <a:ext cx="871388" cy="1010305"/>
          </a:xfrm>
          <a:prstGeom prst="rect">
            <a:avLst/>
          </a:prstGeom>
        </p:spPr>
      </p:pic>
      <p:grpSp>
        <p:nvGrpSpPr>
          <p:cNvPr id="15" name="Group 15"/>
          <p:cNvGrpSpPr/>
          <p:nvPr/>
        </p:nvGrpSpPr>
        <p:grpSpPr>
          <a:xfrm>
            <a:off x="8083960" y="6248344"/>
            <a:ext cx="913011" cy="913011"/>
            <a:chOff x="0" y="0"/>
            <a:chExt cx="812800" cy="812800"/>
          </a:xfrm>
        </p:grpSpPr>
        <p:sp>
          <p:nvSpPr>
            <p:cNvPr id="16" name="Freeform 16"/>
            <p:cNvSpPr/>
            <p:nvPr/>
          </p:nvSpPr>
          <p:spPr>
            <a:xfrm>
              <a:off x="0" y="0"/>
              <a:ext cx="812800" cy="812800"/>
            </a:xfrm>
            <a:custGeom>
              <a:avLst/>
              <a:gdLst/>
              <a:ahLst/>
              <a:cxnLst/>
              <a:rect l="l" t="t" r="r" b="b"/>
              <a:pathLst>
                <a:path w="812800" h="812800">
                  <a:moveTo>
                    <a:pt x="406400" y="812800"/>
                  </a:moveTo>
                  <a:lnTo>
                    <a:pt x="0" y="406400"/>
                  </a:lnTo>
                  <a:lnTo>
                    <a:pt x="203200" y="406400"/>
                  </a:lnTo>
                  <a:lnTo>
                    <a:pt x="203200" y="0"/>
                  </a:lnTo>
                  <a:lnTo>
                    <a:pt x="609600" y="0"/>
                  </a:lnTo>
                  <a:lnTo>
                    <a:pt x="609600" y="406400"/>
                  </a:lnTo>
                  <a:lnTo>
                    <a:pt x="812800" y="406400"/>
                  </a:lnTo>
                  <a:lnTo>
                    <a:pt x="406400" y="812800"/>
                  </a:lnTo>
                  <a:close/>
                </a:path>
              </a:pathLst>
            </a:custGeom>
            <a:solidFill>
              <a:srgbClr val="38B6FF"/>
            </a:solidFill>
          </p:spPr>
        </p:sp>
        <p:sp>
          <p:nvSpPr>
            <p:cNvPr id="17" name="TextBox 17"/>
            <p:cNvSpPr txBox="1"/>
            <p:nvPr/>
          </p:nvSpPr>
          <p:spPr>
            <a:xfrm>
              <a:off x="203200" y="-66675"/>
              <a:ext cx="406400" cy="777875"/>
            </a:xfrm>
            <a:prstGeom prst="rect">
              <a:avLst/>
            </a:prstGeom>
          </p:spPr>
          <p:txBody>
            <a:bodyPr lIns="50800" tIns="50800" rIns="50800" bIns="50800" rtlCol="0" anchor="ctr"/>
            <a:lstStyle/>
            <a:p>
              <a:pPr algn="ctr">
                <a:lnSpc>
                  <a:spcPts val="3359"/>
                </a:lnSpc>
              </a:pPr>
              <a:endParaRPr/>
            </a:p>
          </p:txBody>
        </p:sp>
      </p:grpSp>
      <p:grpSp>
        <p:nvGrpSpPr>
          <p:cNvPr id="18" name="Group 18"/>
          <p:cNvGrpSpPr/>
          <p:nvPr/>
        </p:nvGrpSpPr>
        <p:grpSpPr>
          <a:xfrm rot="-5400000">
            <a:off x="11420482" y="4090287"/>
            <a:ext cx="913011" cy="913011"/>
            <a:chOff x="0" y="0"/>
            <a:chExt cx="812800" cy="812800"/>
          </a:xfrm>
        </p:grpSpPr>
        <p:sp>
          <p:nvSpPr>
            <p:cNvPr id="19" name="Freeform 19"/>
            <p:cNvSpPr/>
            <p:nvPr/>
          </p:nvSpPr>
          <p:spPr>
            <a:xfrm>
              <a:off x="0" y="0"/>
              <a:ext cx="812800" cy="812800"/>
            </a:xfrm>
            <a:custGeom>
              <a:avLst/>
              <a:gdLst/>
              <a:ahLst/>
              <a:cxnLst/>
              <a:rect l="l" t="t" r="r" b="b"/>
              <a:pathLst>
                <a:path w="812800" h="812800">
                  <a:moveTo>
                    <a:pt x="406400" y="812800"/>
                  </a:moveTo>
                  <a:lnTo>
                    <a:pt x="0" y="406400"/>
                  </a:lnTo>
                  <a:lnTo>
                    <a:pt x="203200" y="406400"/>
                  </a:lnTo>
                  <a:lnTo>
                    <a:pt x="203200" y="0"/>
                  </a:lnTo>
                  <a:lnTo>
                    <a:pt x="609600" y="0"/>
                  </a:lnTo>
                  <a:lnTo>
                    <a:pt x="609600" y="406400"/>
                  </a:lnTo>
                  <a:lnTo>
                    <a:pt x="812800" y="406400"/>
                  </a:lnTo>
                  <a:lnTo>
                    <a:pt x="406400" y="812800"/>
                  </a:lnTo>
                  <a:close/>
                </a:path>
              </a:pathLst>
            </a:custGeom>
            <a:solidFill>
              <a:srgbClr val="38B6FF"/>
            </a:solidFill>
          </p:spPr>
        </p:sp>
        <p:sp>
          <p:nvSpPr>
            <p:cNvPr id="20" name="TextBox 20"/>
            <p:cNvSpPr txBox="1"/>
            <p:nvPr/>
          </p:nvSpPr>
          <p:spPr>
            <a:xfrm>
              <a:off x="203200" y="-66675"/>
              <a:ext cx="406400" cy="777875"/>
            </a:xfrm>
            <a:prstGeom prst="rect">
              <a:avLst/>
            </a:prstGeom>
          </p:spPr>
          <p:txBody>
            <a:bodyPr lIns="50800" tIns="50800" rIns="50800" bIns="50800" rtlCol="0" anchor="ctr"/>
            <a:lstStyle/>
            <a:p>
              <a:pPr algn="ctr">
                <a:lnSpc>
                  <a:spcPts val="3359"/>
                </a:lnSpc>
              </a:pPr>
              <a:endParaRPr/>
            </a:p>
          </p:txBody>
        </p:sp>
      </p:grpSp>
      <p:pic>
        <p:nvPicPr>
          <p:cNvPr id="21" name="Picture 21"/>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p:blipFill>
        <p:spPr>
          <a:xfrm>
            <a:off x="7388420" y="7588361"/>
            <a:ext cx="2304092" cy="1926797"/>
          </a:xfrm>
          <a:prstGeom prst="rect">
            <a:avLst/>
          </a:prstGeom>
        </p:spPr>
      </p:pic>
      <p:grpSp>
        <p:nvGrpSpPr>
          <p:cNvPr id="22" name="Group 22"/>
          <p:cNvGrpSpPr/>
          <p:nvPr/>
        </p:nvGrpSpPr>
        <p:grpSpPr>
          <a:xfrm rot="-5400000">
            <a:off x="6174799" y="4090287"/>
            <a:ext cx="913011" cy="913011"/>
            <a:chOff x="0" y="0"/>
            <a:chExt cx="812800" cy="812800"/>
          </a:xfrm>
        </p:grpSpPr>
        <p:sp>
          <p:nvSpPr>
            <p:cNvPr id="23" name="Freeform 23"/>
            <p:cNvSpPr/>
            <p:nvPr/>
          </p:nvSpPr>
          <p:spPr>
            <a:xfrm>
              <a:off x="0" y="0"/>
              <a:ext cx="812800" cy="812800"/>
            </a:xfrm>
            <a:custGeom>
              <a:avLst/>
              <a:gdLst/>
              <a:ahLst/>
              <a:cxnLst/>
              <a:rect l="l" t="t" r="r" b="b"/>
              <a:pathLst>
                <a:path w="812800" h="812800">
                  <a:moveTo>
                    <a:pt x="406400" y="812800"/>
                  </a:moveTo>
                  <a:lnTo>
                    <a:pt x="0" y="406400"/>
                  </a:lnTo>
                  <a:lnTo>
                    <a:pt x="203200" y="406400"/>
                  </a:lnTo>
                  <a:lnTo>
                    <a:pt x="203200" y="0"/>
                  </a:lnTo>
                  <a:lnTo>
                    <a:pt x="609600" y="0"/>
                  </a:lnTo>
                  <a:lnTo>
                    <a:pt x="609600" y="406400"/>
                  </a:lnTo>
                  <a:lnTo>
                    <a:pt x="812800" y="406400"/>
                  </a:lnTo>
                  <a:lnTo>
                    <a:pt x="406400" y="812800"/>
                  </a:lnTo>
                  <a:close/>
                </a:path>
              </a:pathLst>
            </a:custGeom>
            <a:solidFill>
              <a:srgbClr val="38B6FF"/>
            </a:solidFill>
          </p:spPr>
        </p:sp>
        <p:sp>
          <p:nvSpPr>
            <p:cNvPr id="24" name="TextBox 24"/>
            <p:cNvSpPr txBox="1"/>
            <p:nvPr/>
          </p:nvSpPr>
          <p:spPr>
            <a:xfrm>
              <a:off x="203200" y="-66675"/>
              <a:ext cx="406400" cy="777875"/>
            </a:xfrm>
            <a:prstGeom prst="rect">
              <a:avLst/>
            </a:prstGeom>
          </p:spPr>
          <p:txBody>
            <a:bodyPr lIns="50800" tIns="50800" rIns="50800" bIns="50800" rtlCol="0" anchor="ctr"/>
            <a:lstStyle/>
            <a:p>
              <a:pPr algn="ctr">
                <a:lnSpc>
                  <a:spcPts val="3359"/>
                </a:lnSpc>
              </a:pPr>
              <a:endParaRPr/>
            </a:p>
          </p:txBody>
        </p:sp>
      </p:grpSp>
      <p:pic>
        <p:nvPicPr>
          <p:cNvPr id="25" name="Picture 25"/>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rcRect/>
          <a:stretch>
            <a:fillRect/>
          </a:stretch>
        </p:blipFill>
        <p:spPr>
          <a:xfrm>
            <a:off x="9297679" y="3692965"/>
            <a:ext cx="1344777" cy="1707654"/>
          </a:xfrm>
          <a:prstGeom prst="rect">
            <a:avLst/>
          </a:prstGeom>
        </p:spPr>
      </p:pic>
      <p:pic>
        <p:nvPicPr>
          <p:cNvPr id="26" name="Picture 26"/>
          <p:cNvPicPr>
            <a:picLocks noChangeAspect="1"/>
          </p:cNvPicPr>
          <p:nvPr/>
        </p:nvPicPr>
        <p:blipFill>
          <a:blip r:embed="rId17" cstate="print">
            <a:extLst>
              <a:ext uri="{28A0092B-C50C-407E-A947-70E740481C1C}">
                <a14:useLocalDpi xmlns:a14="http://schemas.microsoft.com/office/drawing/2010/main" val="0"/>
              </a:ext>
              <a:ext uri="{96DAC541-7B7A-43D3-8B79-37D633B846F1}">
                <asvg:svgBlip xmlns:asvg="http://schemas.microsoft.com/office/drawing/2016/SVG/main" r:embed="rId18"/>
              </a:ext>
            </a:extLst>
          </a:blip>
          <a:srcRect/>
          <a:stretch>
            <a:fillRect/>
          </a:stretch>
        </p:blipFill>
        <p:spPr>
          <a:xfrm>
            <a:off x="4295329" y="6849709"/>
            <a:ext cx="1369048" cy="1894876"/>
          </a:xfrm>
          <a:prstGeom prst="rect">
            <a:avLst/>
          </a:prstGeom>
        </p:spPr>
      </p:pic>
      <p:sp>
        <p:nvSpPr>
          <p:cNvPr id="27" name="TextBox 27"/>
          <p:cNvSpPr txBox="1"/>
          <p:nvPr/>
        </p:nvSpPr>
        <p:spPr>
          <a:xfrm>
            <a:off x="3422550" y="1049195"/>
            <a:ext cx="11442900" cy="904875"/>
          </a:xfrm>
          <a:prstGeom prst="rect">
            <a:avLst/>
          </a:prstGeom>
        </p:spPr>
        <p:txBody>
          <a:bodyPr lIns="0" tIns="0" rIns="0" bIns="0" rtlCol="0" anchor="t">
            <a:spAutoFit/>
          </a:bodyPr>
          <a:lstStyle/>
          <a:p>
            <a:pPr algn="ctr">
              <a:lnSpc>
                <a:spcPts val="6720"/>
              </a:lnSpc>
            </a:pPr>
            <a:r>
              <a:rPr lang="en-US" sz="5600">
                <a:solidFill>
                  <a:srgbClr val="171616"/>
                </a:solidFill>
                <a:latin typeface="Poppins Bold"/>
              </a:rPr>
              <a:t>Products &amp; Services</a:t>
            </a:r>
          </a:p>
        </p:txBody>
      </p:sp>
      <p:sp>
        <p:nvSpPr>
          <p:cNvPr id="28" name="TextBox 28"/>
          <p:cNvSpPr txBox="1"/>
          <p:nvPr/>
        </p:nvSpPr>
        <p:spPr>
          <a:xfrm>
            <a:off x="5992356" y="1957004"/>
            <a:ext cx="6303288" cy="566420"/>
          </a:xfrm>
          <a:prstGeom prst="rect">
            <a:avLst/>
          </a:prstGeom>
        </p:spPr>
        <p:txBody>
          <a:bodyPr lIns="0" tIns="0" rIns="0" bIns="0" rtlCol="0" anchor="t">
            <a:spAutoFit/>
          </a:bodyPr>
          <a:lstStyle/>
          <a:p>
            <a:pPr algn="ctr">
              <a:lnSpc>
                <a:spcPts val="4480"/>
              </a:lnSpc>
              <a:spcBef>
                <a:spcPct val="0"/>
              </a:spcBef>
            </a:pPr>
            <a:r>
              <a:rPr lang="en-US" sz="3200">
                <a:solidFill>
                  <a:srgbClr val="000000"/>
                </a:solidFill>
                <a:latin typeface="Poppins ExtraBold"/>
              </a:rPr>
              <a:t>Smart Food Waste Composter</a:t>
            </a:r>
          </a:p>
        </p:txBody>
      </p:sp>
      <p:grpSp>
        <p:nvGrpSpPr>
          <p:cNvPr id="29" name="Group 29"/>
          <p:cNvGrpSpPr/>
          <p:nvPr/>
        </p:nvGrpSpPr>
        <p:grpSpPr>
          <a:xfrm rot="-7641367">
            <a:off x="6175710" y="6034377"/>
            <a:ext cx="913011" cy="913011"/>
            <a:chOff x="0" y="0"/>
            <a:chExt cx="812800" cy="812800"/>
          </a:xfrm>
        </p:grpSpPr>
        <p:sp>
          <p:nvSpPr>
            <p:cNvPr id="30" name="Freeform 30"/>
            <p:cNvSpPr/>
            <p:nvPr/>
          </p:nvSpPr>
          <p:spPr>
            <a:xfrm>
              <a:off x="0" y="0"/>
              <a:ext cx="812800" cy="812800"/>
            </a:xfrm>
            <a:custGeom>
              <a:avLst/>
              <a:gdLst/>
              <a:ahLst/>
              <a:cxnLst/>
              <a:rect l="l" t="t" r="r" b="b"/>
              <a:pathLst>
                <a:path w="812800" h="812800">
                  <a:moveTo>
                    <a:pt x="406400" y="812800"/>
                  </a:moveTo>
                  <a:lnTo>
                    <a:pt x="0" y="406400"/>
                  </a:lnTo>
                  <a:lnTo>
                    <a:pt x="203200" y="406400"/>
                  </a:lnTo>
                  <a:lnTo>
                    <a:pt x="203200" y="0"/>
                  </a:lnTo>
                  <a:lnTo>
                    <a:pt x="609600" y="0"/>
                  </a:lnTo>
                  <a:lnTo>
                    <a:pt x="609600" y="406400"/>
                  </a:lnTo>
                  <a:lnTo>
                    <a:pt x="812800" y="406400"/>
                  </a:lnTo>
                  <a:lnTo>
                    <a:pt x="406400" y="812800"/>
                  </a:lnTo>
                  <a:close/>
                </a:path>
              </a:pathLst>
            </a:custGeom>
            <a:solidFill>
              <a:srgbClr val="38B6FF"/>
            </a:solidFill>
          </p:spPr>
        </p:sp>
        <p:sp>
          <p:nvSpPr>
            <p:cNvPr id="31" name="TextBox 31"/>
            <p:cNvSpPr txBox="1"/>
            <p:nvPr/>
          </p:nvSpPr>
          <p:spPr>
            <a:xfrm>
              <a:off x="203200" y="-66675"/>
              <a:ext cx="406400" cy="777875"/>
            </a:xfrm>
            <a:prstGeom prst="rect">
              <a:avLst/>
            </a:prstGeom>
          </p:spPr>
          <p:txBody>
            <a:bodyPr lIns="50800" tIns="50800" rIns="50800" bIns="50800" rtlCol="0" anchor="ctr"/>
            <a:lstStyle/>
            <a:p>
              <a:pPr algn="ctr">
                <a:lnSpc>
                  <a:spcPts val="3359"/>
                </a:lnSpc>
              </a:pPr>
              <a:endParaRPr/>
            </a:p>
          </p:txBody>
        </p:sp>
      </p:grpSp>
      <p:sp>
        <p:nvSpPr>
          <p:cNvPr id="32" name="TextBox 32"/>
          <p:cNvSpPr txBox="1"/>
          <p:nvPr/>
        </p:nvSpPr>
        <p:spPr>
          <a:xfrm>
            <a:off x="5971718" y="3315461"/>
            <a:ext cx="1116092" cy="599440"/>
          </a:xfrm>
          <a:prstGeom prst="rect">
            <a:avLst/>
          </a:prstGeom>
        </p:spPr>
        <p:txBody>
          <a:bodyPr lIns="0" tIns="0" rIns="0" bIns="0" rtlCol="0" anchor="t">
            <a:spAutoFit/>
          </a:bodyPr>
          <a:lstStyle/>
          <a:p>
            <a:pPr algn="ctr">
              <a:lnSpc>
                <a:spcPts val="4759"/>
              </a:lnSpc>
            </a:pPr>
            <a:r>
              <a:rPr lang="en-US" sz="3399">
                <a:solidFill>
                  <a:srgbClr val="000000"/>
                </a:solidFill>
                <a:latin typeface="Canva Sans"/>
              </a:rPr>
              <a:t>Input</a:t>
            </a:r>
          </a:p>
        </p:txBody>
      </p:sp>
      <p:sp>
        <p:nvSpPr>
          <p:cNvPr id="33" name="TextBox 33"/>
          <p:cNvSpPr txBox="1"/>
          <p:nvPr/>
        </p:nvSpPr>
        <p:spPr>
          <a:xfrm>
            <a:off x="4479833" y="8915717"/>
            <a:ext cx="844629" cy="599440"/>
          </a:xfrm>
          <a:prstGeom prst="rect">
            <a:avLst/>
          </a:prstGeom>
        </p:spPr>
        <p:txBody>
          <a:bodyPr lIns="0" tIns="0" rIns="0" bIns="0" rtlCol="0" anchor="t">
            <a:spAutoFit/>
          </a:bodyPr>
          <a:lstStyle/>
          <a:p>
            <a:pPr algn="ctr">
              <a:lnSpc>
                <a:spcPts val="4759"/>
              </a:lnSpc>
            </a:pPr>
            <a:r>
              <a:rPr lang="en-US" sz="3399">
                <a:solidFill>
                  <a:srgbClr val="000000"/>
                </a:solidFill>
                <a:latin typeface="Canva Sans"/>
              </a:rPr>
              <a:t>App</a:t>
            </a:r>
          </a:p>
        </p:txBody>
      </p:sp>
      <p:sp>
        <p:nvSpPr>
          <p:cNvPr id="34" name="TextBox 34"/>
          <p:cNvSpPr txBox="1"/>
          <p:nvPr/>
        </p:nvSpPr>
        <p:spPr>
          <a:xfrm>
            <a:off x="3932325" y="6274664"/>
            <a:ext cx="1939647" cy="375285"/>
          </a:xfrm>
          <a:prstGeom prst="rect">
            <a:avLst/>
          </a:prstGeom>
        </p:spPr>
        <p:txBody>
          <a:bodyPr lIns="0" tIns="0" rIns="0" bIns="0" rtlCol="0" anchor="t">
            <a:spAutoFit/>
          </a:bodyPr>
          <a:lstStyle/>
          <a:p>
            <a:pPr algn="ctr">
              <a:lnSpc>
                <a:spcPts val="2940"/>
              </a:lnSpc>
            </a:pPr>
            <a:r>
              <a:rPr lang="en-US" sz="2100">
                <a:solidFill>
                  <a:srgbClr val="000000"/>
                </a:solidFill>
                <a:latin typeface="Canva Sans"/>
              </a:rPr>
              <a:t>Control Access</a:t>
            </a:r>
          </a:p>
        </p:txBody>
      </p:sp>
      <p:sp>
        <p:nvSpPr>
          <p:cNvPr id="35" name="TextBox 35"/>
          <p:cNvSpPr txBox="1"/>
          <p:nvPr/>
        </p:nvSpPr>
        <p:spPr>
          <a:xfrm>
            <a:off x="9297679" y="6307367"/>
            <a:ext cx="2285048" cy="599440"/>
          </a:xfrm>
          <a:prstGeom prst="rect">
            <a:avLst/>
          </a:prstGeom>
        </p:spPr>
        <p:txBody>
          <a:bodyPr lIns="0" tIns="0" rIns="0" bIns="0" rtlCol="0" anchor="t">
            <a:spAutoFit/>
          </a:bodyPr>
          <a:lstStyle/>
          <a:p>
            <a:pPr algn="ctr">
              <a:lnSpc>
                <a:spcPts val="4759"/>
              </a:lnSpc>
            </a:pPr>
            <a:r>
              <a:rPr lang="en-US" sz="3399">
                <a:solidFill>
                  <a:srgbClr val="000000"/>
                </a:solidFill>
                <a:latin typeface="Canva Sans"/>
              </a:rPr>
              <a:t>Monitoring</a:t>
            </a:r>
          </a:p>
        </p:txBody>
      </p:sp>
      <p:sp>
        <p:nvSpPr>
          <p:cNvPr id="36" name="TextBox 36"/>
          <p:cNvSpPr txBox="1"/>
          <p:nvPr/>
        </p:nvSpPr>
        <p:spPr>
          <a:xfrm>
            <a:off x="11127905" y="3315461"/>
            <a:ext cx="1498163" cy="599440"/>
          </a:xfrm>
          <a:prstGeom prst="rect">
            <a:avLst/>
          </a:prstGeom>
        </p:spPr>
        <p:txBody>
          <a:bodyPr lIns="0" tIns="0" rIns="0" bIns="0" rtlCol="0" anchor="t">
            <a:spAutoFit/>
          </a:bodyPr>
          <a:lstStyle/>
          <a:p>
            <a:pPr algn="ctr">
              <a:lnSpc>
                <a:spcPts val="4759"/>
              </a:lnSpc>
            </a:pPr>
            <a:r>
              <a:rPr lang="en-US" sz="3399">
                <a:solidFill>
                  <a:srgbClr val="000000"/>
                </a:solidFill>
                <a:latin typeface="Canva Sans"/>
              </a:rPr>
              <a:t>Output</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8700" y="6760742"/>
            <a:ext cx="3737429" cy="2102304"/>
            <a:chOff x="0" y="0"/>
            <a:chExt cx="4983239" cy="2803072"/>
          </a:xfrm>
        </p:grpSpPr>
        <p:pic>
          <p:nvPicPr>
            <p:cNvPr id="3" name="Picture 3"/>
            <p:cNvPicPr>
              <a:picLocks noChangeAspect="1"/>
            </p:cNvPicPr>
            <p:nvPr/>
          </p:nvPicPr>
          <p:blipFill>
            <a:blip r:embed="rId2"/>
            <a:srcRect t="7786" b="7786"/>
            <a:stretch>
              <a:fillRect/>
            </a:stretch>
          </p:blipFill>
          <p:spPr>
            <a:xfrm>
              <a:off x="0" y="0"/>
              <a:ext cx="4983239" cy="2803072"/>
            </a:xfrm>
            <a:prstGeom prst="rect">
              <a:avLst/>
            </a:prstGeom>
          </p:spPr>
        </p:pic>
      </p:grpSp>
      <p:pic>
        <p:nvPicPr>
          <p:cNvPr id="4" name="Picture 4"/>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9272101" y="-3152044"/>
            <a:ext cx="6304087" cy="6304087"/>
          </a:xfrm>
          <a:prstGeom prst="rect">
            <a:avLst/>
          </a:prstGeom>
        </p:spPr>
      </p:pic>
      <p:grpSp>
        <p:nvGrpSpPr>
          <p:cNvPr id="5" name="Group 5"/>
          <p:cNvGrpSpPr>
            <a:grpSpLocks noChangeAspect="1"/>
          </p:cNvGrpSpPr>
          <p:nvPr/>
        </p:nvGrpSpPr>
        <p:grpSpPr>
          <a:xfrm>
            <a:off x="7663936" y="1028700"/>
            <a:ext cx="4567887" cy="4567887"/>
            <a:chOff x="0" y="0"/>
            <a:chExt cx="6350000" cy="6350000"/>
          </a:xfrm>
        </p:grpSpPr>
        <p:sp>
          <p:nvSpPr>
            <p:cNvPr id="6" name="Freeform 6"/>
            <p:cNvSpPr/>
            <p:nvPr/>
          </p:nvSpPr>
          <p:spPr>
            <a:xfrm>
              <a:off x="0" y="0"/>
              <a:ext cx="6350000" cy="6351270"/>
            </a:xfrm>
            <a:custGeom>
              <a:avLst/>
              <a:gdLst/>
              <a:ahLst/>
              <a:cxnLst/>
              <a:rect l="l" t="t" r="r" b="b"/>
              <a:pathLst>
                <a:path w="6350000" h="6351270">
                  <a:moveTo>
                    <a:pt x="0" y="5955030"/>
                  </a:moveTo>
                  <a:lnTo>
                    <a:pt x="0" y="394970"/>
                  </a:lnTo>
                  <a:cubicBezTo>
                    <a:pt x="0" y="176530"/>
                    <a:pt x="176530" y="0"/>
                    <a:pt x="394970" y="0"/>
                  </a:cubicBezTo>
                  <a:lnTo>
                    <a:pt x="5956300" y="0"/>
                  </a:lnTo>
                  <a:cubicBezTo>
                    <a:pt x="6173470" y="0"/>
                    <a:pt x="6350000" y="176530"/>
                    <a:pt x="6350000" y="394970"/>
                  </a:cubicBezTo>
                  <a:cubicBezTo>
                    <a:pt x="6350000" y="394970"/>
                    <a:pt x="6350000" y="394970"/>
                    <a:pt x="6350000" y="394970"/>
                  </a:cubicBezTo>
                  <a:lnTo>
                    <a:pt x="6350000" y="5956300"/>
                  </a:lnTo>
                  <a:cubicBezTo>
                    <a:pt x="6350000" y="6174740"/>
                    <a:pt x="6173470" y="6351270"/>
                    <a:pt x="5955030" y="6351270"/>
                  </a:cubicBezTo>
                  <a:lnTo>
                    <a:pt x="5955030" y="6351270"/>
                  </a:lnTo>
                  <a:lnTo>
                    <a:pt x="394970" y="6351270"/>
                  </a:lnTo>
                  <a:cubicBezTo>
                    <a:pt x="176530" y="6350000"/>
                    <a:pt x="0" y="6173470"/>
                    <a:pt x="0" y="5955030"/>
                  </a:cubicBezTo>
                  <a:cubicBezTo>
                    <a:pt x="0" y="5955030"/>
                    <a:pt x="0" y="5955030"/>
                    <a:pt x="0" y="5955030"/>
                  </a:cubicBezTo>
                  <a:close/>
                </a:path>
              </a:pathLst>
            </a:custGeom>
            <a:blipFill>
              <a:blip r:embed="rId5"/>
              <a:stretch>
                <a:fillRect t="-24985" b="-24985"/>
              </a:stretch>
            </a:blipFill>
          </p:spPr>
        </p:sp>
      </p:grpSp>
      <p:grpSp>
        <p:nvGrpSpPr>
          <p:cNvPr id="7" name="Group 7"/>
          <p:cNvGrpSpPr>
            <a:grpSpLocks noChangeAspect="1"/>
          </p:cNvGrpSpPr>
          <p:nvPr/>
        </p:nvGrpSpPr>
        <p:grpSpPr>
          <a:xfrm>
            <a:off x="12691413" y="1028700"/>
            <a:ext cx="4567887" cy="4567887"/>
            <a:chOff x="0" y="0"/>
            <a:chExt cx="6350000" cy="6350000"/>
          </a:xfrm>
        </p:grpSpPr>
        <p:sp>
          <p:nvSpPr>
            <p:cNvPr id="8" name="Freeform 8"/>
            <p:cNvSpPr/>
            <p:nvPr/>
          </p:nvSpPr>
          <p:spPr>
            <a:xfrm>
              <a:off x="0" y="0"/>
              <a:ext cx="6350000" cy="6351270"/>
            </a:xfrm>
            <a:custGeom>
              <a:avLst/>
              <a:gdLst/>
              <a:ahLst/>
              <a:cxnLst/>
              <a:rect l="l" t="t" r="r" b="b"/>
              <a:pathLst>
                <a:path w="6350000" h="6351270">
                  <a:moveTo>
                    <a:pt x="0" y="5955030"/>
                  </a:moveTo>
                  <a:lnTo>
                    <a:pt x="0" y="394970"/>
                  </a:lnTo>
                  <a:cubicBezTo>
                    <a:pt x="0" y="176530"/>
                    <a:pt x="176530" y="0"/>
                    <a:pt x="394970" y="0"/>
                  </a:cubicBezTo>
                  <a:lnTo>
                    <a:pt x="5956300" y="0"/>
                  </a:lnTo>
                  <a:cubicBezTo>
                    <a:pt x="6173470" y="0"/>
                    <a:pt x="6350000" y="176530"/>
                    <a:pt x="6350000" y="394970"/>
                  </a:cubicBezTo>
                  <a:cubicBezTo>
                    <a:pt x="6350000" y="394970"/>
                    <a:pt x="6350000" y="394970"/>
                    <a:pt x="6350000" y="394970"/>
                  </a:cubicBezTo>
                  <a:lnTo>
                    <a:pt x="6350000" y="5956300"/>
                  </a:lnTo>
                  <a:cubicBezTo>
                    <a:pt x="6350000" y="6174740"/>
                    <a:pt x="6173470" y="6351270"/>
                    <a:pt x="5955030" y="6351270"/>
                  </a:cubicBezTo>
                  <a:lnTo>
                    <a:pt x="5955030" y="6351270"/>
                  </a:lnTo>
                  <a:lnTo>
                    <a:pt x="394970" y="6351270"/>
                  </a:lnTo>
                  <a:cubicBezTo>
                    <a:pt x="176530" y="6350000"/>
                    <a:pt x="0" y="6173470"/>
                    <a:pt x="0" y="5955030"/>
                  </a:cubicBezTo>
                  <a:cubicBezTo>
                    <a:pt x="0" y="5955030"/>
                    <a:pt x="0" y="5955030"/>
                    <a:pt x="0" y="5955030"/>
                  </a:cubicBezTo>
                  <a:close/>
                </a:path>
              </a:pathLst>
            </a:custGeom>
            <a:blipFill>
              <a:blip r:embed="rId6"/>
              <a:stretch>
                <a:fillRect l="-15678" r="-34445"/>
              </a:stretch>
            </a:blipFill>
          </p:spPr>
        </p:sp>
      </p:grpSp>
      <p:sp>
        <p:nvSpPr>
          <p:cNvPr id="9" name="TextBox 9"/>
          <p:cNvSpPr txBox="1"/>
          <p:nvPr/>
        </p:nvSpPr>
        <p:spPr>
          <a:xfrm>
            <a:off x="1289249" y="6806690"/>
            <a:ext cx="3216331" cy="1005204"/>
          </a:xfrm>
          <a:prstGeom prst="rect">
            <a:avLst/>
          </a:prstGeom>
        </p:spPr>
        <p:txBody>
          <a:bodyPr lIns="0" tIns="0" rIns="0" bIns="0" rtlCol="0" anchor="t">
            <a:spAutoFit/>
          </a:bodyPr>
          <a:lstStyle/>
          <a:p>
            <a:pPr>
              <a:lnSpc>
                <a:spcPts val="3920"/>
              </a:lnSpc>
            </a:pPr>
            <a:r>
              <a:rPr lang="en-US" sz="2800">
                <a:solidFill>
                  <a:srgbClr val="FFFFFF"/>
                </a:solidFill>
                <a:latin typeface="Poppins Bold"/>
              </a:rPr>
              <a:t>Industial</a:t>
            </a:r>
          </a:p>
          <a:p>
            <a:pPr>
              <a:lnSpc>
                <a:spcPts val="3920"/>
              </a:lnSpc>
              <a:spcBef>
                <a:spcPct val="0"/>
              </a:spcBef>
            </a:pPr>
            <a:r>
              <a:rPr lang="en-US" sz="2800">
                <a:solidFill>
                  <a:srgbClr val="FFFFFF"/>
                </a:solidFill>
                <a:latin typeface="Poppins Bold"/>
              </a:rPr>
              <a:t>Manufacturing</a:t>
            </a:r>
          </a:p>
        </p:txBody>
      </p:sp>
      <p:pic>
        <p:nvPicPr>
          <p:cNvPr id="10" name="Picture 10"/>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7187969" y="3851482"/>
            <a:ext cx="951933" cy="951933"/>
          </a:xfrm>
          <a:prstGeom prst="rect">
            <a:avLst/>
          </a:prstGeom>
        </p:spPr>
      </p:pic>
      <p:pic>
        <p:nvPicPr>
          <p:cNvPr id="11" name="Picture 11"/>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83333" y="3851482"/>
            <a:ext cx="951933" cy="951933"/>
          </a:xfrm>
          <a:prstGeom prst="rect">
            <a:avLst/>
          </a:prstGeom>
        </p:spPr>
      </p:pic>
      <p:sp>
        <p:nvSpPr>
          <p:cNvPr id="12" name="TextBox 12"/>
          <p:cNvSpPr txBox="1"/>
          <p:nvPr/>
        </p:nvSpPr>
        <p:spPr>
          <a:xfrm>
            <a:off x="1639874" y="3794332"/>
            <a:ext cx="4396181" cy="1752600"/>
          </a:xfrm>
          <a:prstGeom prst="rect">
            <a:avLst/>
          </a:prstGeom>
        </p:spPr>
        <p:txBody>
          <a:bodyPr lIns="0" tIns="0" rIns="0" bIns="0" rtlCol="0" anchor="t">
            <a:spAutoFit/>
          </a:bodyPr>
          <a:lstStyle/>
          <a:p>
            <a:pPr>
              <a:lnSpc>
                <a:spcPts val="6720"/>
              </a:lnSpc>
            </a:pPr>
            <a:r>
              <a:rPr lang="en-US" sz="5600">
                <a:solidFill>
                  <a:srgbClr val="171616"/>
                </a:solidFill>
                <a:latin typeface="Poppins Bold"/>
              </a:rPr>
              <a:t>Target Market</a:t>
            </a:r>
          </a:p>
        </p:txBody>
      </p:sp>
      <p:sp>
        <p:nvSpPr>
          <p:cNvPr id="13" name="TextBox 13"/>
          <p:cNvSpPr txBox="1"/>
          <p:nvPr/>
        </p:nvSpPr>
        <p:spPr>
          <a:xfrm>
            <a:off x="5383153" y="6842250"/>
            <a:ext cx="3216331" cy="509904"/>
          </a:xfrm>
          <a:prstGeom prst="rect">
            <a:avLst/>
          </a:prstGeom>
        </p:spPr>
        <p:txBody>
          <a:bodyPr lIns="0" tIns="0" rIns="0" bIns="0" rtlCol="0" anchor="t">
            <a:spAutoFit/>
          </a:bodyPr>
          <a:lstStyle/>
          <a:p>
            <a:pPr>
              <a:lnSpc>
                <a:spcPts val="3920"/>
              </a:lnSpc>
              <a:spcBef>
                <a:spcPct val="0"/>
              </a:spcBef>
            </a:pPr>
            <a:r>
              <a:rPr lang="en-US" sz="2800">
                <a:solidFill>
                  <a:srgbClr val="FFFFFF"/>
                </a:solidFill>
                <a:latin typeface="Poppins Bold"/>
              </a:rPr>
              <a:t>Students</a:t>
            </a:r>
          </a:p>
        </p:txBody>
      </p:sp>
      <p:grpSp>
        <p:nvGrpSpPr>
          <p:cNvPr id="14" name="Group 14"/>
          <p:cNvGrpSpPr/>
          <p:nvPr/>
        </p:nvGrpSpPr>
        <p:grpSpPr>
          <a:xfrm>
            <a:off x="5232927" y="6760742"/>
            <a:ext cx="3737429" cy="2102304"/>
            <a:chOff x="0" y="0"/>
            <a:chExt cx="4983239" cy="2803072"/>
          </a:xfrm>
        </p:grpSpPr>
        <p:pic>
          <p:nvPicPr>
            <p:cNvPr id="15" name="Picture 15"/>
            <p:cNvPicPr>
              <a:picLocks noChangeAspect="1"/>
            </p:cNvPicPr>
            <p:nvPr/>
          </p:nvPicPr>
          <p:blipFill>
            <a:blip r:embed="rId7"/>
            <a:srcRect t="7865" b="7865"/>
            <a:stretch>
              <a:fillRect/>
            </a:stretch>
          </p:blipFill>
          <p:spPr>
            <a:xfrm>
              <a:off x="0" y="0"/>
              <a:ext cx="4983239" cy="2803072"/>
            </a:xfrm>
            <a:prstGeom prst="rect">
              <a:avLst/>
            </a:prstGeom>
          </p:spPr>
        </p:pic>
      </p:grpSp>
      <p:grpSp>
        <p:nvGrpSpPr>
          <p:cNvPr id="16" name="Group 16"/>
          <p:cNvGrpSpPr/>
          <p:nvPr/>
        </p:nvGrpSpPr>
        <p:grpSpPr>
          <a:xfrm>
            <a:off x="9437081" y="6760742"/>
            <a:ext cx="3737429" cy="2102304"/>
            <a:chOff x="0" y="0"/>
            <a:chExt cx="4983239" cy="2803072"/>
          </a:xfrm>
        </p:grpSpPr>
        <p:pic>
          <p:nvPicPr>
            <p:cNvPr id="17" name="Picture 17"/>
            <p:cNvPicPr>
              <a:picLocks noChangeAspect="1"/>
            </p:cNvPicPr>
            <p:nvPr/>
          </p:nvPicPr>
          <p:blipFill>
            <a:blip r:embed="rId8"/>
            <a:srcRect t="7865" b="7865"/>
            <a:stretch>
              <a:fillRect/>
            </a:stretch>
          </p:blipFill>
          <p:spPr>
            <a:xfrm>
              <a:off x="0" y="0"/>
              <a:ext cx="4983239" cy="2803072"/>
            </a:xfrm>
            <a:prstGeom prst="rect">
              <a:avLst/>
            </a:prstGeom>
          </p:spPr>
        </p:pic>
      </p:grpSp>
      <p:grpSp>
        <p:nvGrpSpPr>
          <p:cNvPr id="18" name="Group 18"/>
          <p:cNvGrpSpPr/>
          <p:nvPr/>
        </p:nvGrpSpPr>
        <p:grpSpPr>
          <a:xfrm>
            <a:off x="13641236" y="6760742"/>
            <a:ext cx="3737429" cy="2102304"/>
            <a:chOff x="0" y="0"/>
            <a:chExt cx="4983239" cy="2803072"/>
          </a:xfrm>
        </p:grpSpPr>
        <p:pic>
          <p:nvPicPr>
            <p:cNvPr id="19" name="Picture 19"/>
            <p:cNvPicPr>
              <a:picLocks noChangeAspect="1"/>
            </p:cNvPicPr>
            <p:nvPr/>
          </p:nvPicPr>
          <p:blipFill>
            <a:blip r:embed="rId9"/>
            <a:srcRect t="7786" b="7786"/>
            <a:stretch>
              <a:fillRect/>
            </a:stretch>
          </p:blipFill>
          <p:spPr>
            <a:xfrm>
              <a:off x="0" y="0"/>
              <a:ext cx="4983239" cy="2803072"/>
            </a:xfrm>
            <a:prstGeom prst="rect">
              <a:avLst/>
            </a:prstGeom>
          </p:spPr>
        </p:pic>
      </p:grpSp>
      <p:sp>
        <p:nvSpPr>
          <p:cNvPr id="20" name="TextBox 20"/>
          <p:cNvSpPr txBox="1"/>
          <p:nvPr/>
        </p:nvSpPr>
        <p:spPr>
          <a:xfrm>
            <a:off x="5383153" y="6842250"/>
            <a:ext cx="3216331" cy="509904"/>
          </a:xfrm>
          <a:prstGeom prst="rect">
            <a:avLst/>
          </a:prstGeom>
        </p:spPr>
        <p:txBody>
          <a:bodyPr lIns="0" tIns="0" rIns="0" bIns="0" rtlCol="0" anchor="t">
            <a:spAutoFit/>
          </a:bodyPr>
          <a:lstStyle/>
          <a:p>
            <a:pPr>
              <a:lnSpc>
                <a:spcPts val="3920"/>
              </a:lnSpc>
              <a:spcBef>
                <a:spcPct val="0"/>
              </a:spcBef>
            </a:pPr>
            <a:r>
              <a:rPr lang="en-US" sz="2800">
                <a:solidFill>
                  <a:srgbClr val="FFFFFF"/>
                </a:solidFill>
                <a:latin typeface="Poppins Bold"/>
              </a:rPr>
              <a:t>Household</a:t>
            </a:r>
          </a:p>
        </p:txBody>
      </p:sp>
      <p:sp>
        <p:nvSpPr>
          <p:cNvPr id="21" name="TextBox 21"/>
          <p:cNvSpPr txBox="1"/>
          <p:nvPr/>
        </p:nvSpPr>
        <p:spPr>
          <a:xfrm>
            <a:off x="9589481" y="6842250"/>
            <a:ext cx="3216331" cy="509904"/>
          </a:xfrm>
          <a:prstGeom prst="rect">
            <a:avLst/>
          </a:prstGeom>
        </p:spPr>
        <p:txBody>
          <a:bodyPr lIns="0" tIns="0" rIns="0" bIns="0" rtlCol="0" anchor="t">
            <a:spAutoFit/>
          </a:bodyPr>
          <a:lstStyle/>
          <a:p>
            <a:pPr>
              <a:lnSpc>
                <a:spcPts val="3920"/>
              </a:lnSpc>
              <a:spcBef>
                <a:spcPct val="0"/>
              </a:spcBef>
            </a:pPr>
            <a:r>
              <a:rPr lang="en-US" sz="2800">
                <a:solidFill>
                  <a:srgbClr val="FFFFFF"/>
                </a:solidFill>
                <a:latin typeface="Poppins Bold"/>
              </a:rPr>
              <a:t>Smart Cities</a:t>
            </a:r>
          </a:p>
        </p:txBody>
      </p:sp>
      <p:sp>
        <p:nvSpPr>
          <p:cNvPr id="22" name="TextBox 22"/>
          <p:cNvSpPr txBox="1"/>
          <p:nvPr/>
        </p:nvSpPr>
        <p:spPr>
          <a:xfrm>
            <a:off x="13901785" y="6842250"/>
            <a:ext cx="3216331" cy="509904"/>
          </a:xfrm>
          <a:prstGeom prst="rect">
            <a:avLst/>
          </a:prstGeom>
        </p:spPr>
        <p:txBody>
          <a:bodyPr lIns="0" tIns="0" rIns="0" bIns="0" rtlCol="0" anchor="t">
            <a:spAutoFit/>
          </a:bodyPr>
          <a:lstStyle/>
          <a:p>
            <a:pPr>
              <a:lnSpc>
                <a:spcPts val="3920"/>
              </a:lnSpc>
              <a:spcBef>
                <a:spcPct val="0"/>
              </a:spcBef>
            </a:pPr>
            <a:r>
              <a:rPr lang="en-US" sz="2800">
                <a:solidFill>
                  <a:srgbClr val="FFFFFF"/>
                </a:solidFill>
                <a:latin typeface="Poppins Bold"/>
              </a:rPr>
              <a:t>Housing</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7530309" y="237387"/>
            <a:ext cx="3721162" cy="791313"/>
            <a:chOff x="0" y="0"/>
            <a:chExt cx="4961549" cy="1055084"/>
          </a:xfrm>
        </p:grpSpPr>
        <p:pic>
          <p:nvPicPr>
            <p:cNvPr id="3" name="Picture 3"/>
            <p:cNvPicPr>
              <a:picLocks noChangeAspect="1"/>
            </p:cNvPicPr>
            <p:nvPr/>
          </p:nvPicPr>
          <p:blipFill>
            <a:blip r:embed="rId3"/>
            <a:srcRect/>
            <a:stretch>
              <a:fillRect/>
            </a:stretch>
          </p:blipFill>
          <p:spPr>
            <a:xfrm>
              <a:off x="0" y="0"/>
              <a:ext cx="1056907" cy="1055084"/>
            </a:xfrm>
            <a:prstGeom prst="rect">
              <a:avLst/>
            </a:prstGeom>
          </p:spPr>
        </p:pic>
        <p:sp>
          <p:nvSpPr>
            <p:cNvPr id="4" name="TextBox 4"/>
            <p:cNvSpPr txBox="1"/>
            <p:nvPr/>
          </p:nvSpPr>
          <p:spPr>
            <a:xfrm>
              <a:off x="1207052" y="14153"/>
              <a:ext cx="3754497" cy="769519"/>
            </a:xfrm>
            <a:prstGeom prst="rect">
              <a:avLst/>
            </a:prstGeom>
          </p:spPr>
          <p:txBody>
            <a:bodyPr lIns="0" tIns="0" rIns="0" bIns="0" rtlCol="0" anchor="t">
              <a:spAutoFit/>
            </a:bodyPr>
            <a:lstStyle/>
            <a:p>
              <a:pPr>
                <a:lnSpc>
                  <a:spcPts val="4657"/>
                </a:lnSpc>
                <a:spcBef>
                  <a:spcPct val="0"/>
                </a:spcBef>
              </a:pPr>
              <a:r>
                <a:rPr lang="en-US" sz="3326">
                  <a:solidFill>
                    <a:srgbClr val="173647"/>
                  </a:solidFill>
                  <a:latin typeface="Poppins ExtraBold"/>
                </a:rPr>
                <a:t>WasteAI</a:t>
              </a:r>
            </a:p>
          </p:txBody>
        </p:sp>
        <p:sp>
          <p:nvSpPr>
            <p:cNvPr id="5" name="TextBox 5"/>
            <p:cNvSpPr txBox="1"/>
            <p:nvPr/>
          </p:nvSpPr>
          <p:spPr>
            <a:xfrm>
              <a:off x="1207052" y="774147"/>
              <a:ext cx="2636248" cy="132679"/>
            </a:xfrm>
            <a:prstGeom prst="rect">
              <a:avLst/>
            </a:prstGeom>
          </p:spPr>
          <p:txBody>
            <a:bodyPr lIns="0" tIns="0" rIns="0" bIns="0" rtlCol="0" anchor="t">
              <a:spAutoFit/>
            </a:bodyPr>
            <a:lstStyle/>
            <a:p>
              <a:pPr>
                <a:lnSpc>
                  <a:spcPts val="853"/>
                </a:lnSpc>
                <a:spcBef>
                  <a:spcPct val="0"/>
                </a:spcBef>
              </a:pPr>
              <a:r>
                <a:rPr lang="en-US" sz="609" spc="372">
                  <a:solidFill>
                    <a:srgbClr val="173647"/>
                  </a:solidFill>
                  <a:latin typeface="Open Sans"/>
                </a:rPr>
                <a:t>FOR THE BETTER WORLD</a:t>
              </a:r>
            </a:p>
          </p:txBody>
        </p:sp>
      </p:grpSp>
      <p:pic>
        <p:nvPicPr>
          <p:cNvPr id="6" name="Picture 6"/>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4846805">
            <a:off x="-2759873" y="-3193640"/>
            <a:ext cx="5101015" cy="5101015"/>
          </a:xfrm>
          <a:prstGeom prst="rect">
            <a:avLst/>
          </a:prstGeom>
        </p:spPr>
      </p:pic>
      <p:pic>
        <p:nvPicPr>
          <p:cNvPr id="7" name="Picture 7"/>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8779971">
            <a:off x="-592893" y="9053911"/>
            <a:ext cx="2161625" cy="3456086"/>
          </a:xfrm>
          <a:prstGeom prst="rect">
            <a:avLst/>
          </a:prstGeom>
        </p:spPr>
      </p:pic>
      <p:pic>
        <p:nvPicPr>
          <p:cNvPr id="8" name="Picture 8"/>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7494041" flipH="1" flipV="1">
            <a:off x="16478887" y="8891675"/>
            <a:ext cx="2161625" cy="3456086"/>
          </a:xfrm>
          <a:prstGeom prst="rect">
            <a:avLst/>
          </a:prstGeom>
        </p:spPr>
      </p:pic>
      <p:pic>
        <p:nvPicPr>
          <p:cNvPr id="9" name="Picture 9"/>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4846805">
            <a:off x="15737493" y="-3193640"/>
            <a:ext cx="5101015" cy="5101015"/>
          </a:xfrm>
          <a:prstGeom prst="rect">
            <a:avLst/>
          </a:prstGeom>
        </p:spPr>
      </p:pic>
      <p:sp>
        <p:nvSpPr>
          <p:cNvPr id="10" name="TextBox 10"/>
          <p:cNvSpPr txBox="1"/>
          <p:nvPr/>
        </p:nvSpPr>
        <p:spPr>
          <a:xfrm>
            <a:off x="3422550" y="1049195"/>
            <a:ext cx="11442900" cy="904875"/>
          </a:xfrm>
          <a:prstGeom prst="rect">
            <a:avLst/>
          </a:prstGeom>
        </p:spPr>
        <p:txBody>
          <a:bodyPr lIns="0" tIns="0" rIns="0" bIns="0" rtlCol="0" anchor="t">
            <a:spAutoFit/>
          </a:bodyPr>
          <a:lstStyle/>
          <a:p>
            <a:pPr algn="ctr">
              <a:lnSpc>
                <a:spcPts val="6720"/>
              </a:lnSpc>
            </a:pPr>
            <a:r>
              <a:rPr lang="en-US" sz="5600">
                <a:solidFill>
                  <a:srgbClr val="171616"/>
                </a:solidFill>
                <a:latin typeface="Poppins Bold"/>
              </a:rPr>
              <a:t>Size of Market</a:t>
            </a:r>
          </a:p>
        </p:txBody>
      </p:sp>
      <p:pic>
        <p:nvPicPr>
          <p:cNvPr id="11" name="Picture 11"/>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028700" y="2917289"/>
            <a:ext cx="5193084" cy="5193084"/>
          </a:xfrm>
          <a:prstGeom prst="rect">
            <a:avLst/>
          </a:prstGeom>
        </p:spPr>
      </p:pic>
      <p:pic>
        <p:nvPicPr>
          <p:cNvPr id="12" name="Picture 12"/>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7123533" y="3246475"/>
            <a:ext cx="4534712" cy="4534712"/>
          </a:xfrm>
          <a:prstGeom prst="rect">
            <a:avLst/>
          </a:prstGeom>
        </p:spPr>
      </p:pic>
      <p:pic>
        <p:nvPicPr>
          <p:cNvPr id="13" name="Picture 13"/>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2995860" y="3644241"/>
            <a:ext cx="3739179" cy="3739179"/>
          </a:xfrm>
          <a:prstGeom prst="rect">
            <a:avLst/>
          </a:prstGeom>
        </p:spPr>
      </p:pic>
      <p:sp>
        <p:nvSpPr>
          <p:cNvPr id="14" name="TextBox 14"/>
          <p:cNvSpPr txBox="1"/>
          <p:nvPr/>
        </p:nvSpPr>
        <p:spPr>
          <a:xfrm>
            <a:off x="2148204" y="4238625"/>
            <a:ext cx="2954077" cy="2600325"/>
          </a:xfrm>
          <a:prstGeom prst="rect">
            <a:avLst/>
          </a:prstGeom>
        </p:spPr>
        <p:txBody>
          <a:bodyPr lIns="0" tIns="0" rIns="0" bIns="0" rtlCol="0" anchor="t">
            <a:spAutoFit/>
          </a:bodyPr>
          <a:lstStyle/>
          <a:p>
            <a:pPr algn="ctr">
              <a:lnSpc>
                <a:spcPts val="6720"/>
              </a:lnSpc>
            </a:pPr>
            <a:r>
              <a:rPr lang="en-US" sz="5600">
                <a:solidFill>
                  <a:srgbClr val="FFFFFF"/>
                </a:solidFill>
                <a:latin typeface="Poppins Bold"/>
              </a:rPr>
              <a:t>329 ribu</a:t>
            </a:r>
          </a:p>
          <a:p>
            <a:pPr algn="ctr">
              <a:lnSpc>
                <a:spcPts val="6720"/>
              </a:lnSpc>
            </a:pPr>
            <a:r>
              <a:rPr lang="en-US" sz="5600">
                <a:solidFill>
                  <a:srgbClr val="FFFFFF"/>
                </a:solidFill>
                <a:latin typeface="Poppins Bold"/>
              </a:rPr>
              <a:t>&amp;</a:t>
            </a:r>
          </a:p>
          <a:p>
            <a:pPr algn="ctr">
              <a:lnSpc>
                <a:spcPts val="6720"/>
              </a:lnSpc>
            </a:pPr>
            <a:r>
              <a:rPr lang="en-US" sz="5600">
                <a:solidFill>
                  <a:srgbClr val="FFFFFF"/>
                </a:solidFill>
                <a:latin typeface="Poppins Bold"/>
              </a:rPr>
              <a:t>261 juta</a:t>
            </a:r>
          </a:p>
        </p:txBody>
      </p:sp>
      <p:sp>
        <p:nvSpPr>
          <p:cNvPr id="15" name="TextBox 15"/>
          <p:cNvSpPr txBox="1"/>
          <p:nvPr/>
        </p:nvSpPr>
        <p:spPr>
          <a:xfrm>
            <a:off x="13453082" y="4383770"/>
            <a:ext cx="2824736" cy="2212496"/>
          </a:xfrm>
          <a:prstGeom prst="rect">
            <a:avLst/>
          </a:prstGeom>
        </p:spPr>
        <p:txBody>
          <a:bodyPr lIns="0" tIns="0" rIns="0" bIns="0" rtlCol="0" anchor="t">
            <a:spAutoFit/>
          </a:bodyPr>
          <a:lstStyle/>
          <a:p>
            <a:pPr algn="ctr">
              <a:lnSpc>
                <a:spcPts val="5720"/>
              </a:lnSpc>
            </a:pPr>
            <a:r>
              <a:rPr lang="en-US" sz="4766">
                <a:solidFill>
                  <a:srgbClr val="FFFFFF"/>
                </a:solidFill>
                <a:latin typeface="Poppins Bold"/>
              </a:rPr>
              <a:t>4,59 ribu</a:t>
            </a:r>
          </a:p>
          <a:p>
            <a:pPr algn="ctr">
              <a:lnSpc>
                <a:spcPts val="5720"/>
              </a:lnSpc>
            </a:pPr>
            <a:r>
              <a:rPr lang="en-US" sz="4766">
                <a:solidFill>
                  <a:srgbClr val="FFFFFF"/>
                </a:solidFill>
                <a:latin typeface="Poppins Bold"/>
              </a:rPr>
              <a:t>&amp;</a:t>
            </a:r>
          </a:p>
          <a:p>
            <a:pPr algn="ctr">
              <a:lnSpc>
                <a:spcPts val="5720"/>
              </a:lnSpc>
            </a:pPr>
            <a:r>
              <a:rPr lang="en-US" sz="4766">
                <a:solidFill>
                  <a:srgbClr val="FFFFFF"/>
                </a:solidFill>
                <a:latin typeface="Poppins Bold"/>
              </a:rPr>
              <a:t>56,7 juta</a:t>
            </a:r>
          </a:p>
        </p:txBody>
      </p:sp>
      <p:sp>
        <p:nvSpPr>
          <p:cNvPr id="16" name="TextBox 16"/>
          <p:cNvSpPr txBox="1"/>
          <p:nvPr/>
        </p:nvSpPr>
        <p:spPr>
          <a:xfrm>
            <a:off x="7722080" y="4185093"/>
            <a:ext cx="3337619" cy="2600325"/>
          </a:xfrm>
          <a:prstGeom prst="rect">
            <a:avLst/>
          </a:prstGeom>
        </p:spPr>
        <p:txBody>
          <a:bodyPr lIns="0" tIns="0" rIns="0" bIns="0" rtlCol="0" anchor="t">
            <a:spAutoFit/>
          </a:bodyPr>
          <a:lstStyle/>
          <a:p>
            <a:pPr algn="ctr">
              <a:lnSpc>
                <a:spcPts val="6720"/>
              </a:lnSpc>
            </a:pPr>
            <a:r>
              <a:rPr lang="en-US" sz="5600">
                <a:solidFill>
                  <a:srgbClr val="FFFFFF"/>
                </a:solidFill>
                <a:latin typeface="Poppins Bold"/>
              </a:rPr>
              <a:t>29 ribu</a:t>
            </a:r>
          </a:p>
          <a:p>
            <a:pPr algn="ctr">
              <a:lnSpc>
                <a:spcPts val="6720"/>
              </a:lnSpc>
            </a:pPr>
            <a:r>
              <a:rPr lang="en-US" sz="5600">
                <a:solidFill>
                  <a:srgbClr val="FFFFFF"/>
                </a:solidFill>
                <a:latin typeface="Poppins Bold"/>
              </a:rPr>
              <a:t>&amp;</a:t>
            </a:r>
          </a:p>
          <a:p>
            <a:pPr algn="ctr">
              <a:lnSpc>
                <a:spcPts val="6720"/>
              </a:lnSpc>
            </a:pPr>
            <a:r>
              <a:rPr lang="en-US" sz="5600">
                <a:solidFill>
                  <a:srgbClr val="FFFFFF"/>
                </a:solidFill>
                <a:latin typeface="Poppins Bold"/>
              </a:rPr>
              <a:t>171,4 juta</a:t>
            </a:r>
          </a:p>
        </p:txBody>
      </p:sp>
      <p:sp>
        <p:nvSpPr>
          <p:cNvPr id="17" name="TextBox 17"/>
          <p:cNvSpPr txBox="1"/>
          <p:nvPr/>
        </p:nvSpPr>
        <p:spPr>
          <a:xfrm>
            <a:off x="419033" y="1879064"/>
            <a:ext cx="6007035" cy="1038225"/>
          </a:xfrm>
          <a:prstGeom prst="rect">
            <a:avLst/>
          </a:prstGeom>
        </p:spPr>
        <p:txBody>
          <a:bodyPr lIns="0" tIns="0" rIns="0" bIns="0" rtlCol="0" anchor="t">
            <a:spAutoFit/>
          </a:bodyPr>
          <a:lstStyle/>
          <a:p>
            <a:pPr algn="ctr">
              <a:lnSpc>
                <a:spcPts val="2760"/>
              </a:lnSpc>
            </a:pPr>
            <a:r>
              <a:rPr lang="en-US" sz="2300">
                <a:solidFill>
                  <a:srgbClr val="171616"/>
                </a:solidFill>
                <a:latin typeface="Poppins Italics"/>
              </a:rPr>
              <a:t>Industri manufaktur skala menengah dan besar (BPS 2021) dan industri kecil (BPS 2020)</a:t>
            </a:r>
          </a:p>
        </p:txBody>
      </p:sp>
      <p:sp>
        <p:nvSpPr>
          <p:cNvPr id="18" name="TextBox 18"/>
          <p:cNvSpPr txBox="1"/>
          <p:nvPr/>
        </p:nvSpPr>
        <p:spPr>
          <a:xfrm>
            <a:off x="763434" y="8100848"/>
            <a:ext cx="5318233" cy="695325"/>
          </a:xfrm>
          <a:prstGeom prst="rect">
            <a:avLst/>
          </a:prstGeom>
        </p:spPr>
        <p:txBody>
          <a:bodyPr lIns="0" tIns="0" rIns="0" bIns="0" rtlCol="0" anchor="t">
            <a:spAutoFit/>
          </a:bodyPr>
          <a:lstStyle/>
          <a:p>
            <a:pPr algn="ctr">
              <a:lnSpc>
                <a:spcPts val="2760"/>
              </a:lnSpc>
            </a:pPr>
            <a:r>
              <a:rPr lang="en-US" sz="2300">
                <a:solidFill>
                  <a:srgbClr val="171616"/>
                </a:solidFill>
                <a:latin typeface="Poppins Italics"/>
              </a:rPr>
              <a:t>Jumlah penduduk di Indonesia</a:t>
            </a:r>
          </a:p>
          <a:p>
            <a:pPr algn="ctr">
              <a:lnSpc>
                <a:spcPts val="2760"/>
              </a:lnSpc>
            </a:pPr>
            <a:r>
              <a:rPr lang="en-US" sz="2300">
                <a:solidFill>
                  <a:srgbClr val="171616"/>
                </a:solidFill>
                <a:latin typeface="Poppins Italics"/>
              </a:rPr>
              <a:t>(Databoks 2022)</a:t>
            </a:r>
          </a:p>
        </p:txBody>
      </p:sp>
      <p:sp>
        <p:nvSpPr>
          <p:cNvPr id="19" name="TextBox 19"/>
          <p:cNvSpPr txBox="1"/>
          <p:nvPr/>
        </p:nvSpPr>
        <p:spPr>
          <a:xfrm>
            <a:off x="6387372" y="2551150"/>
            <a:ext cx="6007035" cy="695325"/>
          </a:xfrm>
          <a:prstGeom prst="rect">
            <a:avLst/>
          </a:prstGeom>
        </p:spPr>
        <p:txBody>
          <a:bodyPr lIns="0" tIns="0" rIns="0" bIns="0" rtlCol="0" anchor="t">
            <a:spAutoFit/>
          </a:bodyPr>
          <a:lstStyle/>
          <a:p>
            <a:pPr algn="ctr">
              <a:lnSpc>
                <a:spcPts val="2760"/>
              </a:lnSpc>
            </a:pPr>
            <a:r>
              <a:rPr lang="en-US" sz="2300">
                <a:solidFill>
                  <a:srgbClr val="171616"/>
                </a:solidFill>
                <a:latin typeface="Poppins Italics"/>
              </a:rPr>
              <a:t>Industri manufaktur skala menengah dan besar (BPS 2021)</a:t>
            </a:r>
          </a:p>
        </p:txBody>
      </p:sp>
      <p:sp>
        <p:nvSpPr>
          <p:cNvPr id="20" name="TextBox 20"/>
          <p:cNvSpPr txBox="1"/>
          <p:nvPr/>
        </p:nvSpPr>
        <p:spPr>
          <a:xfrm>
            <a:off x="6566185" y="7771662"/>
            <a:ext cx="5828222" cy="1038225"/>
          </a:xfrm>
          <a:prstGeom prst="rect">
            <a:avLst/>
          </a:prstGeom>
        </p:spPr>
        <p:txBody>
          <a:bodyPr lIns="0" tIns="0" rIns="0" bIns="0" rtlCol="0" anchor="t">
            <a:spAutoFit/>
          </a:bodyPr>
          <a:lstStyle/>
          <a:p>
            <a:pPr algn="ctr">
              <a:lnSpc>
                <a:spcPts val="2760"/>
              </a:lnSpc>
            </a:pPr>
            <a:r>
              <a:rPr lang="en-US" sz="2300">
                <a:solidFill>
                  <a:srgbClr val="171616"/>
                </a:solidFill>
                <a:latin typeface="Poppins Italics"/>
              </a:rPr>
              <a:t>Jumlah penduduk menuju menengah, menengah, dan atas di Indonesia</a:t>
            </a:r>
          </a:p>
          <a:p>
            <a:pPr algn="ctr">
              <a:lnSpc>
                <a:spcPts val="2760"/>
              </a:lnSpc>
            </a:pPr>
            <a:r>
              <a:rPr lang="en-US" sz="2300">
                <a:solidFill>
                  <a:srgbClr val="171616"/>
                </a:solidFill>
                <a:latin typeface="Poppins Italics"/>
              </a:rPr>
              <a:t>(Databoks 2022)</a:t>
            </a:r>
          </a:p>
        </p:txBody>
      </p:sp>
      <p:sp>
        <p:nvSpPr>
          <p:cNvPr id="21" name="TextBox 21"/>
          <p:cNvSpPr txBox="1"/>
          <p:nvPr/>
        </p:nvSpPr>
        <p:spPr>
          <a:xfrm>
            <a:off x="11861932" y="2948916"/>
            <a:ext cx="6007035" cy="695325"/>
          </a:xfrm>
          <a:prstGeom prst="rect">
            <a:avLst/>
          </a:prstGeom>
        </p:spPr>
        <p:txBody>
          <a:bodyPr lIns="0" tIns="0" rIns="0" bIns="0" rtlCol="0" anchor="t">
            <a:spAutoFit/>
          </a:bodyPr>
          <a:lstStyle/>
          <a:p>
            <a:pPr algn="ctr">
              <a:lnSpc>
                <a:spcPts val="2760"/>
              </a:lnSpc>
            </a:pPr>
            <a:r>
              <a:rPr lang="en-US" sz="2300">
                <a:solidFill>
                  <a:srgbClr val="171616"/>
                </a:solidFill>
                <a:latin typeface="Poppins Italics"/>
              </a:rPr>
              <a:t>Industri manufaktur daerah Jabodetabek (BPS 2019)</a:t>
            </a:r>
          </a:p>
        </p:txBody>
      </p:sp>
      <p:sp>
        <p:nvSpPr>
          <p:cNvPr id="22" name="TextBox 22"/>
          <p:cNvSpPr txBox="1"/>
          <p:nvPr/>
        </p:nvSpPr>
        <p:spPr>
          <a:xfrm>
            <a:off x="12040745" y="7415048"/>
            <a:ext cx="5828222" cy="1038225"/>
          </a:xfrm>
          <a:prstGeom prst="rect">
            <a:avLst/>
          </a:prstGeom>
        </p:spPr>
        <p:txBody>
          <a:bodyPr lIns="0" tIns="0" rIns="0" bIns="0" rtlCol="0" anchor="t">
            <a:spAutoFit/>
          </a:bodyPr>
          <a:lstStyle/>
          <a:p>
            <a:pPr algn="ctr">
              <a:lnSpc>
                <a:spcPts val="2760"/>
              </a:lnSpc>
            </a:pPr>
            <a:r>
              <a:rPr lang="en-US" sz="2300">
                <a:solidFill>
                  <a:srgbClr val="171616"/>
                </a:solidFill>
                <a:latin typeface="Poppins Italics"/>
              </a:rPr>
              <a:t>Jumlah penduduk menengah, </a:t>
            </a:r>
          </a:p>
          <a:p>
            <a:pPr algn="ctr">
              <a:lnSpc>
                <a:spcPts val="2760"/>
              </a:lnSpc>
            </a:pPr>
            <a:r>
              <a:rPr lang="en-US" sz="2300">
                <a:solidFill>
                  <a:srgbClr val="171616"/>
                </a:solidFill>
                <a:latin typeface="Poppins Italics"/>
              </a:rPr>
              <a:t>dan atas di Indonesia</a:t>
            </a:r>
          </a:p>
          <a:p>
            <a:pPr algn="ctr">
              <a:lnSpc>
                <a:spcPts val="2760"/>
              </a:lnSpc>
            </a:pPr>
            <a:r>
              <a:rPr lang="en-US" sz="2300">
                <a:solidFill>
                  <a:srgbClr val="171616"/>
                </a:solidFill>
                <a:latin typeface="Poppins Italics"/>
              </a:rPr>
              <a:t>(Databoks 2022)</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7530309" y="237387"/>
            <a:ext cx="3721162" cy="791313"/>
            <a:chOff x="0" y="0"/>
            <a:chExt cx="4961549" cy="1055084"/>
          </a:xfrm>
        </p:grpSpPr>
        <p:pic>
          <p:nvPicPr>
            <p:cNvPr id="3" name="Picture 3"/>
            <p:cNvPicPr>
              <a:picLocks noChangeAspect="1"/>
            </p:cNvPicPr>
            <p:nvPr/>
          </p:nvPicPr>
          <p:blipFill>
            <a:blip r:embed="rId3"/>
            <a:srcRect/>
            <a:stretch>
              <a:fillRect/>
            </a:stretch>
          </p:blipFill>
          <p:spPr>
            <a:xfrm>
              <a:off x="0" y="0"/>
              <a:ext cx="1056907" cy="1055084"/>
            </a:xfrm>
            <a:prstGeom prst="rect">
              <a:avLst/>
            </a:prstGeom>
          </p:spPr>
        </p:pic>
        <p:sp>
          <p:nvSpPr>
            <p:cNvPr id="4" name="TextBox 4"/>
            <p:cNvSpPr txBox="1"/>
            <p:nvPr/>
          </p:nvSpPr>
          <p:spPr>
            <a:xfrm>
              <a:off x="1207052" y="14153"/>
              <a:ext cx="3754497" cy="769519"/>
            </a:xfrm>
            <a:prstGeom prst="rect">
              <a:avLst/>
            </a:prstGeom>
          </p:spPr>
          <p:txBody>
            <a:bodyPr lIns="0" tIns="0" rIns="0" bIns="0" rtlCol="0" anchor="t">
              <a:spAutoFit/>
            </a:bodyPr>
            <a:lstStyle/>
            <a:p>
              <a:pPr>
                <a:lnSpc>
                  <a:spcPts val="4657"/>
                </a:lnSpc>
                <a:spcBef>
                  <a:spcPct val="0"/>
                </a:spcBef>
              </a:pPr>
              <a:r>
                <a:rPr lang="en-US" sz="3326">
                  <a:solidFill>
                    <a:srgbClr val="173647"/>
                  </a:solidFill>
                  <a:latin typeface="Poppins ExtraBold"/>
                </a:rPr>
                <a:t>WasteAI</a:t>
              </a:r>
            </a:p>
          </p:txBody>
        </p:sp>
        <p:sp>
          <p:nvSpPr>
            <p:cNvPr id="5" name="TextBox 5"/>
            <p:cNvSpPr txBox="1"/>
            <p:nvPr/>
          </p:nvSpPr>
          <p:spPr>
            <a:xfrm>
              <a:off x="1207052" y="774147"/>
              <a:ext cx="2636248" cy="132679"/>
            </a:xfrm>
            <a:prstGeom prst="rect">
              <a:avLst/>
            </a:prstGeom>
          </p:spPr>
          <p:txBody>
            <a:bodyPr lIns="0" tIns="0" rIns="0" bIns="0" rtlCol="0" anchor="t">
              <a:spAutoFit/>
            </a:bodyPr>
            <a:lstStyle/>
            <a:p>
              <a:pPr>
                <a:lnSpc>
                  <a:spcPts val="853"/>
                </a:lnSpc>
                <a:spcBef>
                  <a:spcPct val="0"/>
                </a:spcBef>
              </a:pPr>
              <a:r>
                <a:rPr lang="en-US" sz="609" spc="372">
                  <a:solidFill>
                    <a:srgbClr val="173647"/>
                  </a:solidFill>
                  <a:latin typeface="Open Sans"/>
                </a:rPr>
                <a:t>FOR THE BETTER WORLD</a:t>
              </a:r>
            </a:p>
          </p:txBody>
        </p:sp>
      </p:grpSp>
      <p:pic>
        <p:nvPicPr>
          <p:cNvPr id="6" name="Picture 6"/>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4846805">
            <a:off x="-2759873" y="-3193640"/>
            <a:ext cx="5101015" cy="5101015"/>
          </a:xfrm>
          <a:prstGeom prst="rect">
            <a:avLst/>
          </a:prstGeom>
        </p:spPr>
      </p:pic>
      <p:pic>
        <p:nvPicPr>
          <p:cNvPr id="7" name="Picture 7"/>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8779971">
            <a:off x="-592893" y="9053911"/>
            <a:ext cx="2161625" cy="3456086"/>
          </a:xfrm>
          <a:prstGeom prst="rect">
            <a:avLst/>
          </a:prstGeom>
        </p:spPr>
      </p:pic>
      <p:pic>
        <p:nvPicPr>
          <p:cNvPr id="8" name="Picture 8"/>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7494041" flipH="1" flipV="1">
            <a:off x="16478887" y="8891675"/>
            <a:ext cx="2161625" cy="3456086"/>
          </a:xfrm>
          <a:prstGeom prst="rect">
            <a:avLst/>
          </a:prstGeom>
        </p:spPr>
      </p:pic>
      <p:pic>
        <p:nvPicPr>
          <p:cNvPr id="9" name="Picture 9"/>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4846805">
            <a:off x="15737493" y="-3193640"/>
            <a:ext cx="5101015" cy="5101015"/>
          </a:xfrm>
          <a:prstGeom prst="rect">
            <a:avLst/>
          </a:prstGeom>
        </p:spPr>
      </p:pic>
      <p:grpSp>
        <p:nvGrpSpPr>
          <p:cNvPr id="10" name="Group 10"/>
          <p:cNvGrpSpPr/>
          <p:nvPr/>
        </p:nvGrpSpPr>
        <p:grpSpPr>
          <a:xfrm>
            <a:off x="1028700" y="2154342"/>
            <a:ext cx="8115300" cy="7103958"/>
            <a:chOff x="0" y="0"/>
            <a:chExt cx="2137363" cy="1871001"/>
          </a:xfrm>
        </p:grpSpPr>
        <p:sp>
          <p:nvSpPr>
            <p:cNvPr id="11" name="Freeform 11"/>
            <p:cNvSpPr/>
            <p:nvPr/>
          </p:nvSpPr>
          <p:spPr>
            <a:xfrm>
              <a:off x="0" y="0"/>
              <a:ext cx="2137363" cy="1871001"/>
            </a:xfrm>
            <a:custGeom>
              <a:avLst/>
              <a:gdLst/>
              <a:ahLst/>
              <a:cxnLst/>
              <a:rect l="l" t="t" r="r" b="b"/>
              <a:pathLst>
                <a:path w="2137363" h="1871001">
                  <a:moveTo>
                    <a:pt x="0" y="0"/>
                  </a:moveTo>
                  <a:lnTo>
                    <a:pt x="2137363" y="0"/>
                  </a:lnTo>
                  <a:lnTo>
                    <a:pt x="2137363" y="1871001"/>
                  </a:lnTo>
                  <a:lnTo>
                    <a:pt x="0" y="1871001"/>
                  </a:lnTo>
                  <a:close/>
                </a:path>
              </a:pathLst>
            </a:custGeom>
            <a:solidFill>
              <a:srgbClr val="000000">
                <a:alpha val="0"/>
              </a:srgbClr>
            </a:solidFill>
            <a:ln w="57150">
              <a:solidFill>
                <a:srgbClr val="004AAD"/>
              </a:solidFill>
            </a:ln>
          </p:spPr>
        </p:sp>
        <p:sp>
          <p:nvSpPr>
            <p:cNvPr id="12" name="TextBox 12"/>
            <p:cNvSpPr txBox="1"/>
            <p:nvPr/>
          </p:nvSpPr>
          <p:spPr>
            <a:xfrm>
              <a:off x="0" y="-66675"/>
              <a:ext cx="812800" cy="879475"/>
            </a:xfrm>
            <a:prstGeom prst="rect">
              <a:avLst/>
            </a:prstGeom>
          </p:spPr>
          <p:txBody>
            <a:bodyPr lIns="50800" tIns="50800" rIns="50800" bIns="50800" rtlCol="0" anchor="ctr"/>
            <a:lstStyle/>
            <a:p>
              <a:pPr algn="ctr">
                <a:lnSpc>
                  <a:spcPts val="3359"/>
                </a:lnSpc>
              </a:pPr>
              <a:endParaRPr/>
            </a:p>
          </p:txBody>
        </p:sp>
      </p:grpSp>
      <p:grpSp>
        <p:nvGrpSpPr>
          <p:cNvPr id="13" name="Group 13"/>
          <p:cNvGrpSpPr/>
          <p:nvPr/>
        </p:nvGrpSpPr>
        <p:grpSpPr>
          <a:xfrm>
            <a:off x="9144000" y="2154342"/>
            <a:ext cx="8115300" cy="7103958"/>
            <a:chOff x="0" y="0"/>
            <a:chExt cx="2137363" cy="1871001"/>
          </a:xfrm>
        </p:grpSpPr>
        <p:sp>
          <p:nvSpPr>
            <p:cNvPr id="14" name="Freeform 14"/>
            <p:cNvSpPr/>
            <p:nvPr/>
          </p:nvSpPr>
          <p:spPr>
            <a:xfrm>
              <a:off x="0" y="0"/>
              <a:ext cx="2137363" cy="1871001"/>
            </a:xfrm>
            <a:custGeom>
              <a:avLst/>
              <a:gdLst/>
              <a:ahLst/>
              <a:cxnLst/>
              <a:rect l="l" t="t" r="r" b="b"/>
              <a:pathLst>
                <a:path w="2137363" h="1871001">
                  <a:moveTo>
                    <a:pt x="0" y="0"/>
                  </a:moveTo>
                  <a:lnTo>
                    <a:pt x="2137363" y="0"/>
                  </a:lnTo>
                  <a:lnTo>
                    <a:pt x="2137363" y="1871001"/>
                  </a:lnTo>
                  <a:lnTo>
                    <a:pt x="0" y="1871001"/>
                  </a:lnTo>
                  <a:close/>
                </a:path>
              </a:pathLst>
            </a:custGeom>
            <a:solidFill>
              <a:srgbClr val="000000">
                <a:alpha val="0"/>
              </a:srgbClr>
            </a:solidFill>
            <a:ln w="57150">
              <a:solidFill>
                <a:srgbClr val="004AAD"/>
              </a:solidFill>
            </a:ln>
          </p:spPr>
        </p:sp>
        <p:sp>
          <p:nvSpPr>
            <p:cNvPr id="15" name="TextBox 15"/>
            <p:cNvSpPr txBox="1"/>
            <p:nvPr/>
          </p:nvSpPr>
          <p:spPr>
            <a:xfrm>
              <a:off x="0" y="-66675"/>
              <a:ext cx="812800" cy="879475"/>
            </a:xfrm>
            <a:prstGeom prst="rect">
              <a:avLst/>
            </a:prstGeom>
          </p:spPr>
          <p:txBody>
            <a:bodyPr lIns="50800" tIns="50800" rIns="50800" bIns="50800" rtlCol="0" anchor="ctr"/>
            <a:lstStyle/>
            <a:p>
              <a:pPr algn="ctr">
                <a:lnSpc>
                  <a:spcPts val="3359"/>
                </a:lnSpc>
              </a:pPr>
              <a:endParaRPr/>
            </a:p>
          </p:txBody>
        </p:sp>
      </p:grpSp>
      <p:pic>
        <p:nvPicPr>
          <p:cNvPr id="16" name="Picture 16"/>
          <p:cNvPicPr>
            <a:picLocks noChangeAspect="1"/>
          </p:cNvPicPr>
          <p:nvPr/>
        </p:nvPicPr>
        <p:blipFill>
          <a:blip r:embed="rId8"/>
          <a:srcRect l="8282" r="10588" b="1059"/>
          <a:stretch>
            <a:fillRect/>
          </a:stretch>
        </p:blipFill>
        <p:spPr>
          <a:xfrm>
            <a:off x="1559151" y="3698677"/>
            <a:ext cx="5139254" cy="1201279"/>
          </a:xfrm>
          <a:prstGeom prst="rect">
            <a:avLst/>
          </a:prstGeom>
        </p:spPr>
      </p:pic>
      <p:pic>
        <p:nvPicPr>
          <p:cNvPr id="17" name="Picture 17"/>
          <p:cNvPicPr>
            <a:picLocks noChangeAspect="1"/>
          </p:cNvPicPr>
          <p:nvPr/>
        </p:nvPicPr>
        <p:blipFill>
          <a:blip r:embed="rId9"/>
          <a:srcRect/>
          <a:stretch>
            <a:fillRect/>
          </a:stretch>
        </p:blipFill>
        <p:spPr>
          <a:xfrm>
            <a:off x="10013548" y="3282745"/>
            <a:ext cx="5329192" cy="2033142"/>
          </a:xfrm>
          <a:prstGeom prst="rect">
            <a:avLst/>
          </a:prstGeom>
        </p:spPr>
      </p:pic>
      <p:pic>
        <p:nvPicPr>
          <p:cNvPr id="18" name="Picture 18"/>
          <p:cNvPicPr>
            <a:picLocks noChangeAspect="1"/>
          </p:cNvPicPr>
          <p:nvPr/>
        </p:nvPicPr>
        <p:blipFill>
          <a:blip r:embed="rId10"/>
          <a:srcRect/>
          <a:stretch>
            <a:fillRect/>
          </a:stretch>
        </p:blipFill>
        <p:spPr>
          <a:xfrm>
            <a:off x="1559151" y="5839866"/>
            <a:ext cx="7234870" cy="1723934"/>
          </a:xfrm>
          <a:prstGeom prst="rect">
            <a:avLst/>
          </a:prstGeom>
        </p:spPr>
      </p:pic>
      <p:pic>
        <p:nvPicPr>
          <p:cNvPr id="19" name="Picture 19"/>
          <p:cNvPicPr>
            <a:picLocks noChangeAspect="1"/>
          </p:cNvPicPr>
          <p:nvPr/>
        </p:nvPicPr>
        <p:blipFill>
          <a:blip r:embed="rId11"/>
          <a:srcRect/>
          <a:stretch>
            <a:fillRect/>
          </a:stretch>
        </p:blipFill>
        <p:spPr>
          <a:xfrm>
            <a:off x="10013548" y="5839866"/>
            <a:ext cx="5830009" cy="2476615"/>
          </a:xfrm>
          <a:prstGeom prst="rect">
            <a:avLst/>
          </a:prstGeom>
        </p:spPr>
      </p:pic>
      <p:sp>
        <p:nvSpPr>
          <p:cNvPr id="20" name="TextBox 20"/>
          <p:cNvSpPr txBox="1"/>
          <p:nvPr/>
        </p:nvSpPr>
        <p:spPr>
          <a:xfrm>
            <a:off x="3422550" y="1049195"/>
            <a:ext cx="11442900" cy="904875"/>
          </a:xfrm>
          <a:prstGeom prst="rect">
            <a:avLst/>
          </a:prstGeom>
        </p:spPr>
        <p:txBody>
          <a:bodyPr lIns="0" tIns="0" rIns="0" bIns="0" rtlCol="0" anchor="t">
            <a:spAutoFit/>
          </a:bodyPr>
          <a:lstStyle/>
          <a:p>
            <a:pPr algn="ctr">
              <a:lnSpc>
                <a:spcPts val="6720"/>
              </a:lnSpc>
            </a:pPr>
            <a:r>
              <a:rPr lang="en-US" sz="5600">
                <a:solidFill>
                  <a:srgbClr val="171616"/>
                </a:solidFill>
                <a:latin typeface="Poppins Bold"/>
              </a:rPr>
              <a:t>Competitors</a:t>
            </a:r>
          </a:p>
        </p:txBody>
      </p:sp>
      <p:sp>
        <p:nvSpPr>
          <p:cNvPr id="21" name="TextBox 21"/>
          <p:cNvSpPr txBox="1"/>
          <p:nvPr/>
        </p:nvSpPr>
        <p:spPr>
          <a:xfrm>
            <a:off x="1215490" y="2154398"/>
            <a:ext cx="4669393" cy="601305"/>
          </a:xfrm>
          <a:prstGeom prst="rect">
            <a:avLst/>
          </a:prstGeom>
        </p:spPr>
        <p:txBody>
          <a:bodyPr lIns="0" tIns="0" rIns="0" bIns="0" rtlCol="0" anchor="t">
            <a:spAutoFit/>
          </a:bodyPr>
          <a:lstStyle/>
          <a:p>
            <a:pPr algn="ctr">
              <a:lnSpc>
                <a:spcPts val="4657"/>
              </a:lnSpc>
              <a:spcBef>
                <a:spcPct val="0"/>
              </a:spcBef>
            </a:pPr>
            <a:r>
              <a:rPr lang="en-US" sz="3326">
                <a:solidFill>
                  <a:srgbClr val="000000"/>
                </a:solidFill>
                <a:latin typeface="Poppins ExtraBold"/>
              </a:rPr>
              <a:t>DIRECT COMPETITORS</a:t>
            </a:r>
          </a:p>
        </p:txBody>
      </p:sp>
      <p:sp>
        <p:nvSpPr>
          <p:cNvPr id="22" name="TextBox 22"/>
          <p:cNvSpPr txBox="1"/>
          <p:nvPr/>
        </p:nvSpPr>
        <p:spPr>
          <a:xfrm>
            <a:off x="9390890" y="2157463"/>
            <a:ext cx="5122664" cy="601305"/>
          </a:xfrm>
          <a:prstGeom prst="rect">
            <a:avLst/>
          </a:prstGeom>
        </p:spPr>
        <p:txBody>
          <a:bodyPr lIns="0" tIns="0" rIns="0" bIns="0" rtlCol="0" anchor="t">
            <a:spAutoFit/>
          </a:bodyPr>
          <a:lstStyle/>
          <a:p>
            <a:pPr algn="ctr">
              <a:lnSpc>
                <a:spcPts val="4657"/>
              </a:lnSpc>
              <a:spcBef>
                <a:spcPct val="0"/>
              </a:spcBef>
            </a:pPr>
            <a:r>
              <a:rPr lang="en-US" sz="3326">
                <a:solidFill>
                  <a:srgbClr val="000000"/>
                </a:solidFill>
                <a:latin typeface="Poppins ExtraBold"/>
              </a:rPr>
              <a:t>INDIRECT COMPETITORS</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7530309" y="237387"/>
            <a:ext cx="3721162" cy="791313"/>
            <a:chOff x="0" y="0"/>
            <a:chExt cx="4961549" cy="1055084"/>
          </a:xfrm>
        </p:grpSpPr>
        <p:pic>
          <p:nvPicPr>
            <p:cNvPr id="3" name="Picture 3"/>
            <p:cNvPicPr>
              <a:picLocks noChangeAspect="1"/>
            </p:cNvPicPr>
            <p:nvPr/>
          </p:nvPicPr>
          <p:blipFill>
            <a:blip r:embed="rId3"/>
            <a:srcRect/>
            <a:stretch>
              <a:fillRect/>
            </a:stretch>
          </p:blipFill>
          <p:spPr>
            <a:xfrm>
              <a:off x="0" y="0"/>
              <a:ext cx="1056907" cy="1055084"/>
            </a:xfrm>
            <a:prstGeom prst="rect">
              <a:avLst/>
            </a:prstGeom>
          </p:spPr>
        </p:pic>
        <p:sp>
          <p:nvSpPr>
            <p:cNvPr id="4" name="TextBox 4"/>
            <p:cNvSpPr txBox="1"/>
            <p:nvPr/>
          </p:nvSpPr>
          <p:spPr>
            <a:xfrm>
              <a:off x="1207052" y="14153"/>
              <a:ext cx="3754497" cy="769519"/>
            </a:xfrm>
            <a:prstGeom prst="rect">
              <a:avLst/>
            </a:prstGeom>
          </p:spPr>
          <p:txBody>
            <a:bodyPr lIns="0" tIns="0" rIns="0" bIns="0" rtlCol="0" anchor="t">
              <a:spAutoFit/>
            </a:bodyPr>
            <a:lstStyle/>
            <a:p>
              <a:pPr>
                <a:lnSpc>
                  <a:spcPts val="4657"/>
                </a:lnSpc>
                <a:spcBef>
                  <a:spcPct val="0"/>
                </a:spcBef>
              </a:pPr>
              <a:r>
                <a:rPr lang="en-US" sz="3326">
                  <a:solidFill>
                    <a:srgbClr val="173647"/>
                  </a:solidFill>
                  <a:latin typeface="Poppins ExtraBold"/>
                </a:rPr>
                <a:t>WasteAI</a:t>
              </a:r>
            </a:p>
          </p:txBody>
        </p:sp>
        <p:sp>
          <p:nvSpPr>
            <p:cNvPr id="5" name="TextBox 5"/>
            <p:cNvSpPr txBox="1"/>
            <p:nvPr/>
          </p:nvSpPr>
          <p:spPr>
            <a:xfrm>
              <a:off x="1207052" y="774147"/>
              <a:ext cx="2636248" cy="132679"/>
            </a:xfrm>
            <a:prstGeom prst="rect">
              <a:avLst/>
            </a:prstGeom>
          </p:spPr>
          <p:txBody>
            <a:bodyPr lIns="0" tIns="0" rIns="0" bIns="0" rtlCol="0" anchor="t">
              <a:spAutoFit/>
            </a:bodyPr>
            <a:lstStyle/>
            <a:p>
              <a:pPr>
                <a:lnSpc>
                  <a:spcPts val="853"/>
                </a:lnSpc>
                <a:spcBef>
                  <a:spcPct val="0"/>
                </a:spcBef>
              </a:pPr>
              <a:r>
                <a:rPr lang="en-US" sz="609" spc="372">
                  <a:solidFill>
                    <a:srgbClr val="173647"/>
                  </a:solidFill>
                  <a:latin typeface="Open Sans"/>
                </a:rPr>
                <a:t>FOR THE BETTER WORLD</a:t>
              </a:r>
            </a:p>
          </p:txBody>
        </p:sp>
      </p:grpSp>
      <p:pic>
        <p:nvPicPr>
          <p:cNvPr id="6" name="Picture 6"/>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4846805">
            <a:off x="-2759873" y="-3193640"/>
            <a:ext cx="5101015" cy="5101015"/>
          </a:xfrm>
          <a:prstGeom prst="rect">
            <a:avLst/>
          </a:prstGeom>
        </p:spPr>
      </p:pic>
      <p:pic>
        <p:nvPicPr>
          <p:cNvPr id="7" name="Picture 7"/>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8779971">
            <a:off x="-592893" y="9053911"/>
            <a:ext cx="2161625" cy="3456086"/>
          </a:xfrm>
          <a:prstGeom prst="rect">
            <a:avLst/>
          </a:prstGeom>
        </p:spPr>
      </p:pic>
      <p:pic>
        <p:nvPicPr>
          <p:cNvPr id="8" name="Picture 8"/>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7494041" flipH="1" flipV="1">
            <a:off x="16478887" y="8891675"/>
            <a:ext cx="2161625" cy="3456086"/>
          </a:xfrm>
          <a:prstGeom prst="rect">
            <a:avLst/>
          </a:prstGeom>
        </p:spPr>
      </p:pic>
      <p:pic>
        <p:nvPicPr>
          <p:cNvPr id="9" name="Picture 9"/>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4846805">
            <a:off x="15737493" y="-3193640"/>
            <a:ext cx="5101015" cy="5101015"/>
          </a:xfrm>
          <a:prstGeom prst="rect">
            <a:avLst/>
          </a:prstGeom>
        </p:spPr>
      </p:pic>
      <p:graphicFrame>
        <p:nvGraphicFramePr>
          <p:cNvPr id="10" name="Table 10"/>
          <p:cNvGraphicFramePr>
            <a:graphicFrameLocks noGrp="1"/>
          </p:cNvGraphicFramePr>
          <p:nvPr/>
        </p:nvGraphicFramePr>
        <p:xfrm>
          <a:off x="1028700" y="2283076"/>
          <a:ext cx="16230600" cy="6975224"/>
        </p:xfrm>
        <a:graphic>
          <a:graphicData uri="http://schemas.openxmlformats.org/drawingml/2006/table">
            <a:tbl>
              <a:tblPr/>
              <a:tblGrid>
                <a:gridCol w="8115300">
                  <a:extLst>
                    <a:ext uri="{9D8B030D-6E8A-4147-A177-3AD203B41FA5}">
                      <a16:colId xmlns:a16="http://schemas.microsoft.com/office/drawing/2014/main" val="20000"/>
                    </a:ext>
                  </a:extLst>
                </a:gridCol>
                <a:gridCol w="8115300">
                  <a:extLst>
                    <a:ext uri="{9D8B030D-6E8A-4147-A177-3AD203B41FA5}">
                      <a16:colId xmlns:a16="http://schemas.microsoft.com/office/drawing/2014/main" val="20001"/>
                    </a:ext>
                  </a:extLst>
                </a:gridCol>
              </a:tblGrid>
              <a:tr h="3487612">
                <a:tc>
                  <a:txBody>
                    <a:bodyPr/>
                    <a:lstStyle/>
                    <a:p>
                      <a:endParaRPr lang="en-US"/>
                    </a:p>
                  </a:txBody>
                  <a:tcP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endParaRPr lang="en-US"/>
                    </a:p>
                  </a:txBody>
                  <a:tcP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3487612">
                <a:tc>
                  <a:txBody>
                    <a:bodyPr/>
                    <a:lstStyle/>
                    <a:p>
                      <a:endParaRPr lang="en-US"/>
                    </a:p>
                  </a:txBody>
                  <a:tcP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endParaRPr lang="en-US"/>
                    </a:p>
                  </a:txBody>
                  <a:tcP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11" name="TextBox 11"/>
          <p:cNvSpPr txBox="1"/>
          <p:nvPr/>
        </p:nvSpPr>
        <p:spPr>
          <a:xfrm>
            <a:off x="3422550" y="1049195"/>
            <a:ext cx="11442900" cy="904875"/>
          </a:xfrm>
          <a:prstGeom prst="rect">
            <a:avLst/>
          </a:prstGeom>
        </p:spPr>
        <p:txBody>
          <a:bodyPr lIns="0" tIns="0" rIns="0" bIns="0" rtlCol="0" anchor="t">
            <a:spAutoFit/>
          </a:bodyPr>
          <a:lstStyle/>
          <a:p>
            <a:pPr algn="ctr">
              <a:lnSpc>
                <a:spcPts val="6720"/>
              </a:lnSpc>
            </a:pPr>
            <a:r>
              <a:rPr lang="en-US" sz="5600">
                <a:solidFill>
                  <a:srgbClr val="171616"/>
                </a:solidFill>
                <a:latin typeface="Poppins Bold"/>
              </a:rPr>
              <a:t>Competitive Advantages</a:t>
            </a:r>
          </a:p>
        </p:txBody>
      </p:sp>
      <p:sp>
        <p:nvSpPr>
          <p:cNvPr id="12" name="TextBox 12"/>
          <p:cNvSpPr txBox="1"/>
          <p:nvPr/>
        </p:nvSpPr>
        <p:spPr>
          <a:xfrm>
            <a:off x="10449593" y="7134644"/>
            <a:ext cx="5643801" cy="599440"/>
          </a:xfrm>
          <a:prstGeom prst="rect">
            <a:avLst/>
          </a:prstGeom>
        </p:spPr>
        <p:txBody>
          <a:bodyPr lIns="0" tIns="0" rIns="0" bIns="0" rtlCol="0" anchor="t">
            <a:spAutoFit/>
          </a:bodyPr>
          <a:lstStyle/>
          <a:p>
            <a:pPr algn="ctr">
              <a:lnSpc>
                <a:spcPts val="4759"/>
              </a:lnSpc>
            </a:pPr>
            <a:r>
              <a:rPr lang="en-US" sz="3399">
                <a:solidFill>
                  <a:srgbClr val="000000"/>
                </a:solidFill>
                <a:latin typeface="Canva Sans"/>
              </a:rPr>
              <a:t>Live Dashboard Monitoring</a:t>
            </a:r>
          </a:p>
        </p:txBody>
      </p:sp>
      <p:sp>
        <p:nvSpPr>
          <p:cNvPr id="13" name="TextBox 13"/>
          <p:cNvSpPr txBox="1"/>
          <p:nvPr/>
        </p:nvSpPr>
        <p:spPr>
          <a:xfrm>
            <a:off x="2219180" y="6534569"/>
            <a:ext cx="5549979" cy="1799590"/>
          </a:xfrm>
          <a:prstGeom prst="rect">
            <a:avLst/>
          </a:prstGeom>
        </p:spPr>
        <p:txBody>
          <a:bodyPr lIns="0" tIns="0" rIns="0" bIns="0" rtlCol="0" anchor="t">
            <a:spAutoFit/>
          </a:bodyPr>
          <a:lstStyle/>
          <a:p>
            <a:pPr algn="ctr">
              <a:lnSpc>
                <a:spcPts val="4759"/>
              </a:lnSpc>
            </a:pPr>
            <a:r>
              <a:rPr lang="en-US" sz="3399">
                <a:solidFill>
                  <a:srgbClr val="000000"/>
                </a:solidFill>
                <a:latin typeface="Canva Sans"/>
              </a:rPr>
              <a:t>Big Data &amp; Logistics </a:t>
            </a:r>
          </a:p>
          <a:p>
            <a:pPr algn="ctr">
              <a:lnSpc>
                <a:spcPts val="4759"/>
              </a:lnSpc>
            </a:pPr>
            <a:r>
              <a:rPr lang="en-US" sz="3399">
                <a:solidFill>
                  <a:srgbClr val="000000"/>
                </a:solidFill>
                <a:latin typeface="Canva Sans"/>
              </a:rPr>
              <a:t>Supply Chain Optimization</a:t>
            </a:r>
          </a:p>
          <a:p>
            <a:pPr algn="ctr">
              <a:lnSpc>
                <a:spcPts val="4759"/>
              </a:lnSpc>
            </a:pPr>
            <a:r>
              <a:rPr lang="en-US" sz="3399">
                <a:solidFill>
                  <a:srgbClr val="000000"/>
                </a:solidFill>
                <a:latin typeface="Canva Sans"/>
              </a:rPr>
              <a:t>Capabilities</a:t>
            </a:r>
          </a:p>
        </p:txBody>
      </p:sp>
      <p:sp>
        <p:nvSpPr>
          <p:cNvPr id="14" name="TextBox 14"/>
          <p:cNvSpPr txBox="1"/>
          <p:nvPr/>
        </p:nvSpPr>
        <p:spPr>
          <a:xfrm>
            <a:off x="2914446" y="3330041"/>
            <a:ext cx="4159448" cy="1199515"/>
          </a:xfrm>
          <a:prstGeom prst="rect">
            <a:avLst/>
          </a:prstGeom>
        </p:spPr>
        <p:txBody>
          <a:bodyPr lIns="0" tIns="0" rIns="0" bIns="0" rtlCol="0" anchor="t">
            <a:spAutoFit/>
          </a:bodyPr>
          <a:lstStyle/>
          <a:p>
            <a:pPr algn="ctr">
              <a:lnSpc>
                <a:spcPts val="4759"/>
              </a:lnSpc>
            </a:pPr>
            <a:r>
              <a:rPr lang="en-US" sz="3399">
                <a:solidFill>
                  <a:srgbClr val="000000"/>
                </a:solidFill>
                <a:latin typeface="Canva Sans"/>
              </a:rPr>
              <a:t>Latest Technologies</a:t>
            </a:r>
          </a:p>
          <a:p>
            <a:pPr algn="ctr">
              <a:lnSpc>
                <a:spcPts val="4759"/>
              </a:lnSpc>
            </a:pPr>
            <a:r>
              <a:rPr lang="en-US" sz="3399">
                <a:solidFill>
                  <a:srgbClr val="000000"/>
                </a:solidFill>
                <a:latin typeface="Canva Sans"/>
              </a:rPr>
              <a:t>(IoT, Cloud, AI)</a:t>
            </a:r>
          </a:p>
        </p:txBody>
      </p:sp>
      <p:sp>
        <p:nvSpPr>
          <p:cNvPr id="15" name="TextBox 15"/>
          <p:cNvSpPr txBox="1"/>
          <p:nvPr/>
        </p:nvSpPr>
        <p:spPr>
          <a:xfrm>
            <a:off x="11362326" y="3330041"/>
            <a:ext cx="3818334" cy="1199515"/>
          </a:xfrm>
          <a:prstGeom prst="rect">
            <a:avLst/>
          </a:prstGeom>
        </p:spPr>
        <p:txBody>
          <a:bodyPr lIns="0" tIns="0" rIns="0" bIns="0" rtlCol="0" anchor="t">
            <a:spAutoFit/>
          </a:bodyPr>
          <a:lstStyle/>
          <a:p>
            <a:pPr algn="ctr">
              <a:lnSpc>
                <a:spcPts val="4759"/>
              </a:lnSpc>
            </a:pPr>
            <a:r>
              <a:rPr lang="en-US" sz="3399">
                <a:solidFill>
                  <a:srgbClr val="000000"/>
                </a:solidFill>
                <a:latin typeface="Canva Sans"/>
              </a:rPr>
              <a:t>Easy-to-Use</a:t>
            </a:r>
          </a:p>
          <a:p>
            <a:pPr algn="ctr">
              <a:lnSpc>
                <a:spcPts val="4759"/>
              </a:lnSpc>
            </a:pPr>
            <a:r>
              <a:rPr lang="en-US" sz="3399">
                <a:solidFill>
                  <a:srgbClr val="000000"/>
                </a:solidFill>
                <a:latin typeface="Canva Sans"/>
              </a:rPr>
              <a:t>Automatic System</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7530309" y="237387"/>
            <a:ext cx="3721162" cy="791313"/>
            <a:chOff x="0" y="0"/>
            <a:chExt cx="4961549" cy="1055084"/>
          </a:xfrm>
        </p:grpSpPr>
        <p:pic>
          <p:nvPicPr>
            <p:cNvPr id="3" name="Picture 3"/>
            <p:cNvPicPr>
              <a:picLocks noChangeAspect="1"/>
            </p:cNvPicPr>
            <p:nvPr/>
          </p:nvPicPr>
          <p:blipFill>
            <a:blip r:embed="rId3"/>
            <a:srcRect/>
            <a:stretch>
              <a:fillRect/>
            </a:stretch>
          </p:blipFill>
          <p:spPr>
            <a:xfrm>
              <a:off x="0" y="0"/>
              <a:ext cx="1056907" cy="1055084"/>
            </a:xfrm>
            <a:prstGeom prst="rect">
              <a:avLst/>
            </a:prstGeom>
          </p:spPr>
        </p:pic>
        <p:sp>
          <p:nvSpPr>
            <p:cNvPr id="4" name="TextBox 4"/>
            <p:cNvSpPr txBox="1"/>
            <p:nvPr/>
          </p:nvSpPr>
          <p:spPr>
            <a:xfrm>
              <a:off x="1207052" y="14153"/>
              <a:ext cx="3754497" cy="769519"/>
            </a:xfrm>
            <a:prstGeom prst="rect">
              <a:avLst/>
            </a:prstGeom>
          </p:spPr>
          <p:txBody>
            <a:bodyPr lIns="0" tIns="0" rIns="0" bIns="0" rtlCol="0" anchor="t">
              <a:spAutoFit/>
            </a:bodyPr>
            <a:lstStyle/>
            <a:p>
              <a:pPr>
                <a:lnSpc>
                  <a:spcPts val="4657"/>
                </a:lnSpc>
                <a:spcBef>
                  <a:spcPct val="0"/>
                </a:spcBef>
              </a:pPr>
              <a:r>
                <a:rPr lang="en-US" sz="3326">
                  <a:solidFill>
                    <a:srgbClr val="173647"/>
                  </a:solidFill>
                  <a:latin typeface="Poppins ExtraBold"/>
                </a:rPr>
                <a:t>WasteAI</a:t>
              </a:r>
            </a:p>
          </p:txBody>
        </p:sp>
        <p:sp>
          <p:nvSpPr>
            <p:cNvPr id="5" name="TextBox 5"/>
            <p:cNvSpPr txBox="1"/>
            <p:nvPr/>
          </p:nvSpPr>
          <p:spPr>
            <a:xfrm>
              <a:off x="1207052" y="774147"/>
              <a:ext cx="2636248" cy="132679"/>
            </a:xfrm>
            <a:prstGeom prst="rect">
              <a:avLst/>
            </a:prstGeom>
          </p:spPr>
          <p:txBody>
            <a:bodyPr lIns="0" tIns="0" rIns="0" bIns="0" rtlCol="0" anchor="t">
              <a:spAutoFit/>
            </a:bodyPr>
            <a:lstStyle/>
            <a:p>
              <a:pPr>
                <a:lnSpc>
                  <a:spcPts val="853"/>
                </a:lnSpc>
                <a:spcBef>
                  <a:spcPct val="0"/>
                </a:spcBef>
              </a:pPr>
              <a:r>
                <a:rPr lang="en-US" sz="609" spc="372">
                  <a:solidFill>
                    <a:srgbClr val="173647"/>
                  </a:solidFill>
                  <a:latin typeface="Open Sans"/>
                </a:rPr>
                <a:t>FOR THE BETTER WORLD</a:t>
              </a:r>
            </a:p>
          </p:txBody>
        </p:sp>
      </p:grpSp>
      <p:pic>
        <p:nvPicPr>
          <p:cNvPr id="6" name="Picture 6"/>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4846805">
            <a:off x="-2759873" y="-3193640"/>
            <a:ext cx="5101015" cy="5101015"/>
          </a:xfrm>
          <a:prstGeom prst="rect">
            <a:avLst/>
          </a:prstGeom>
        </p:spPr>
      </p:pic>
      <p:pic>
        <p:nvPicPr>
          <p:cNvPr id="7" name="Picture 7"/>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8779971">
            <a:off x="-592893" y="9053911"/>
            <a:ext cx="2161625" cy="3456086"/>
          </a:xfrm>
          <a:prstGeom prst="rect">
            <a:avLst/>
          </a:prstGeom>
        </p:spPr>
      </p:pic>
      <p:pic>
        <p:nvPicPr>
          <p:cNvPr id="8" name="Picture 8"/>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7494041" flipH="1" flipV="1">
            <a:off x="16478887" y="8891675"/>
            <a:ext cx="2161625" cy="3456086"/>
          </a:xfrm>
          <a:prstGeom prst="rect">
            <a:avLst/>
          </a:prstGeom>
        </p:spPr>
      </p:pic>
      <p:pic>
        <p:nvPicPr>
          <p:cNvPr id="9" name="Picture 9"/>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4846805">
            <a:off x="15737493" y="-3193640"/>
            <a:ext cx="5101015" cy="5101015"/>
          </a:xfrm>
          <a:prstGeom prst="rect">
            <a:avLst/>
          </a:prstGeom>
        </p:spPr>
      </p:pic>
      <p:pic>
        <p:nvPicPr>
          <p:cNvPr id="10" name="Picture 10"/>
          <p:cNvPicPr>
            <a:picLocks noChangeAspect="1"/>
          </p:cNvPicPr>
          <p:nvPr/>
        </p:nvPicPr>
        <p:blipFill>
          <a:blip r:embed="rId8"/>
          <a:srcRect l="1883" t="5821" r="4045"/>
          <a:stretch>
            <a:fillRect/>
          </a:stretch>
        </p:blipFill>
        <p:spPr>
          <a:xfrm>
            <a:off x="2131395" y="2030270"/>
            <a:ext cx="14192755" cy="8125284"/>
          </a:xfrm>
          <a:prstGeom prst="rect">
            <a:avLst/>
          </a:prstGeom>
        </p:spPr>
      </p:pic>
      <p:sp>
        <p:nvSpPr>
          <p:cNvPr id="11" name="TextBox 11"/>
          <p:cNvSpPr txBox="1"/>
          <p:nvPr/>
        </p:nvSpPr>
        <p:spPr>
          <a:xfrm>
            <a:off x="3422550" y="1049195"/>
            <a:ext cx="11442900" cy="904875"/>
          </a:xfrm>
          <a:prstGeom prst="rect">
            <a:avLst/>
          </a:prstGeom>
        </p:spPr>
        <p:txBody>
          <a:bodyPr lIns="0" tIns="0" rIns="0" bIns="0" rtlCol="0" anchor="t">
            <a:spAutoFit/>
          </a:bodyPr>
          <a:lstStyle/>
          <a:p>
            <a:pPr algn="ctr">
              <a:lnSpc>
                <a:spcPts val="6720"/>
              </a:lnSpc>
            </a:pPr>
            <a:r>
              <a:rPr lang="en-US" sz="5600">
                <a:solidFill>
                  <a:srgbClr val="171616"/>
                </a:solidFill>
                <a:latin typeface="Poppins Bold"/>
              </a:rPr>
              <a:t>Business Model Canvas</a:t>
            </a:r>
          </a:p>
        </p:txBody>
      </p:sp>
      <p:sp>
        <p:nvSpPr>
          <p:cNvPr id="12" name="TextBox 12"/>
          <p:cNvSpPr txBox="1"/>
          <p:nvPr/>
        </p:nvSpPr>
        <p:spPr>
          <a:xfrm>
            <a:off x="2716843" y="2679991"/>
            <a:ext cx="2385185" cy="2124075"/>
          </a:xfrm>
          <a:prstGeom prst="rect">
            <a:avLst/>
          </a:prstGeom>
        </p:spPr>
        <p:txBody>
          <a:bodyPr lIns="0" tIns="0" rIns="0" bIns="0" rtlCol="0" anchor="t">
            <a:spAutoFit/>
          </a:bodyPr>
          <a:lstStyle/>
          <a:p>
            <a:pPr>
              <a:lnSpc>
                <a:spcPts val="2100"/>
              </a:lnSpc>
            </a:pPr>
            <a:r>
              <a:rPr lang="en-US" sz="1500">
                <a:solidFill>
                  <a:srgbClr val="000000"/>
                </a:solidFill>
                <a:latin typeface="Open Sans Light"/>
              </a:rPr>
              <a:t>- Berbagai bidang Industri, termasuk Manufaktur</a:t>
            </a:r>
          </a:p>
          <a:p>
            <a:pPr>
              <a:lnSpc>
                <a:spcPts val="2100"/>
              </a:lnSpc>
            </a:pPr>
            <a:endParaRPr lang="en-US" sz="1500">
              <a:solidFill>
                <a:srgbClr val="000000"/>
              </a:solidFill>
              <a:latin typeface="Open Sans Light"/>
            </a:endParaRPr>
          </a:p>
          <a:p>
            <a:pPr>
              <a:lnSpc>
                <a:spcPts val="2100"/>
              </a:lnSpc>
              <a:spcBef>
                <a:spcPct val="0"/>
              </a:spcBef>
            </a:pPr>
            <a:r>
              <a:rPr lang="en-US" sz="1500">
                <a:solidFill>
                  <a:srgbClr val="000000"/>
                </a:solidFill>
                <a:latin typeface="Open Sans Light"/>
              </a:rPr>
              <a:t>- Bank sampah</a:t>
            </a:r>
          </a:p>
          <a:p>
            <a:pPr>
              <a:lnSpc>
                <a:spcPts val="2100"/>
              </a:lnSpc>
              <a:spcBef>
                <a:spcPct val="0"/>
              </a:spcBef>
            </a:pPr>
            <a:endParaRPr lang="en-US" sz="1500">
              <a:solidFill>
                <a:srgbClr val="000000"/>
              </a:solidFill>
              <a:latin typeface="Open Sans Light"/>
            </a:endParaRPr>
          </a:p>
          <a:p>
            <a:pPr>
              <a:lnSpc>
                <a:spcPts val="2100"/>
              </a:lnSpc>
              <a:spcBef>
                <a:spcPct val="0"/>
              </a:spcBef>
            </a:pPr>
            <a:r>
              <a:rPr lang="en-US" sz="1500">
                <a:solidFill>
                  <a:srgbClr val="000000"/>
                </a:solidFill>
                <a:latin typeface="Open Sans Light"/>
              </a:rPr>
              <a:t>- TPS (Dinas Lingkungan Hidup dan Pengelolaan Sampah)</a:t>
            </a:r>
          </a:p>
        </p:txBody>
      </p:sp>
      <p:sp>
        <p:nvSpPr>
          <p:cNvPr id="13" name="TextBox 13"/>
          <p:cNvSpPr txBox="1"/>
          <p:nvPr/>
        </p:nvSpPr>
        <p:spPr>
          <a:xfrm>
            <a:off x="5425878" y="2678980"/>
            <a:ext cx="2400371" cy="2124075"/>
          </a:xfrm>
          <a:prstGeom prst="rect">
            <a:avLst/>
          </a:prstGeom>
        </p:spPr>
        <p:txBody>
          <a:bodyPr lIns="0" tIns="0" rIns="0" bIns="0" rtlCol="0" anchor="t">
            <a:spAutoFit/>
          </a:bodyPr>
          <a:lstStyle/>
          <a:p>
            <a:pPr>
              <a:lnSpc>
                <a:spcPts val="2100"/>
              </a:lnSpc>
              <a:spcBef>
                <a:spcPct val="0"/>
              </a:spcBef>
            </a:pPr>
            <a:r>
              <a:rPr lang="en-US" sz="1500">
                <a:solidFill>
                  <a:srgbClr val="000000"/>
                </a:solidFill>
                <a:latin typeface="Open Sans Light"/>
              </a:rPr>
              <a:t>- Memproduksi tempat sampah otomatis, alat pemilah sampah organik/anorganik</a:t>
            </a:r>
          </a:p>
          <a:p>
            <a:pPr>
              <a:lnSpc>
                <a:spcPts val="2100"/>
              </a:lnSpc>
              <a:spcBef>
                <a:spcPct val="0"/>
              </a:spcBef>
            </a:pPr>
            <a:r>
              <a:rPr lang="en-US" sz="1500">
                <a:solidFill>
                  <a:srgbClr val="000000"/>
                </a:solidFill>
                <a:latin typeface="Open Sans Light"/>
              </a:rPr>
              <a:t>- Memilah sampah organik dan anorganik</a:t>
            </a:r>
          </a:p>
          <a:p>
            <a:pPr>
              <a:lnSpc>
                <a:spcPts val="2100"/>
              </a:lnSpc>
              <a:spcBef>
                <a:spcPct val="0"/>
              </a:spcBef>
            </a:pPr>
            <a:r>
              <a:rPr lang="en-US" sz="1500">
                <a:solidFill>
                  <a:srgbClr val="000000"/>
                </a:solidFill>
                <a:latin typeface="Open Sans Light"/>
              </a:rPr>
              <a:t>- Membuat kompos dari sampah organik</a:t>
            </a:r>
          </a:p>
        </p:txBody>
      </p:sp>
      <p:sp>
        <p:nvSpPr>
          <p:cNvPr id="14" name="TextBox 14"/>
          <p:cNvSpPr txBox="1"/>
          <p:nvPr/>
        </p:nvSpPr>
        <p:spPr>
          <a:xfrm>
            <a:off x="5425878" y="5527966"/>
            <a:ext cx="2400371" cy="1057275"/>
          </a:xfrm>
          <a:prstGeom prst="rect">
            <a:avLst/>
          </a:prstGeom>
        </p:spPr>
        <p:txBody>
          <a:bodyPr lIns="0" tIns="0" rIns="0" bIns="0" rtlCol="0" anchor="t">
            <a:spAutoFit/>
          </a:bodyPr>
          <a:lstStyle/>
          <a:p>
            <a:pPr>
              <a:lnSpc>
                <a:spcPts val="2100"/>
              </a:lnSpc>
            </a:pPr>
            <a:r>
              <a:rPr lang="en-US" sz="1500">
                <a:solidFill>
                  <a:srgbClr val="000000"/>
                </a:solidFill>
                <a:latin typeface="Open Sans Light"/>
              </a:rPr>
              <a:t>- Biaya</a:t>
            </a:r>
          </a:p>
          <a:p>
            <a:pPr>
              <a:lnSpc>
                <a:spcPts val="2100"/>
              </a:lnSpc>
            </a:pPr>
            <a:r>
              <a:rPr lang="en-US" sz="1500">
                <a:solidFill>
                  <a:srgbClr val="000000"/>
                </a:solidFill>
                <a:latin typeface="Open Sans Light"/>
              </a:rPr>
              <a:t>- Sampah</a:t>
            </a:r>
          </a:p>
          <a:p>
            <a:pPr>
              <a:lnSpc>
                <a:spcPts val="2100"/>
              </a:lnSpc>
            </a:pPr>
            <a:r>
              <a:rPr lang="en-US" sz="1500">
                <a:solidFill>
                  <a:srgbClr val="000000"/>
                </a:solidFill>
                <a:latin typeface="Open Sans Light"/>
              </a:rPr>
              <a:t>- Peralatan</a:t>
            </a:r>
          </a:p>
          <a:p>
            <a:pPr>
              <a:lnSpc>
                <a:spcPts val="2100"/>
              </a:lnSpc>
              <a:spcBef>
                <a:spcPct val="0"/>
              </a:spcBef>
            </a:pPr>
            <a:r>
              <a:rPr lang="en-US" sz="1500">
                <a:solidFill>
                  <a:srgbClr val="000000"/>
                </a:solidFill>
                <a:latin typeface="Open Sans Light"/>
              </a:rPr>
              <a:t>- Manusia</a:t>
            </a:r>
          </a:p>
        </p:txBody>
      </p:sp>
      <p:sp>
        <p:nvSpPr>
          <p:cNvPr id="15" name="TextBox 15"/>
          <p:cNvSpPr txBox="1"/>
          <p:nvPr/>
        </p:nvSpPr>
        <p:spPr>
          <a:xfrm>
            <a:off x="8131443" y="2679991"/>
            <a:ext cx="2504884" cy="3190875"/>
          </a:xfrm>
          <a:prstGeom prst="rect">
            <a:avLst/>
          </a:prstGeom>
        </p:spPr>
        <p:txBody>
          <a:bodyPr lIns="0" tIns="0" rIns="0" bIns="0" rtlCol="0" anchor="t">
            <a:spAutoFit/>
          </a:bodyPr>
          <a:lstStyle/>
          <a:p>
            <a:pPr>
              <a:lnSpc>
                <a:spcPts val="2100"/>
              </a:lnSpc>
            </a:pPr>
            <a:r>
              <a:rPr lang="en-US" sz="1500">
                <a:solidFill>
                  <a:srgbClr val="000000"/>
                </a:solidFill>
                <a:latin typeface="Open Sans Light"/>
              </a:rPr>
              <a:t>- Sebuah tempat sampah berbasis AI untuk pemilahan organik dan anorganik secara otomatis</a:t>
            </a:r>
          </a:p>
          <a:p>
            <a:pPr>
              <a:lnSpc>
                <a:spcPts val="2100"/>
              </a:lnSpc>
            </a:pPr>
            <a:endParaRPr lang="en-US" sz="1500">
              <a:solidFill>
                <a:srgbClr val="000000"/>
              </a:solidFill>
              <a:latin typeface="Open Sans Light"/>
            </a:endParaRPr>
          </a:p>
          <a:p>
            <a:pPr>
              <a:lnSpc>
                <a:spcPts val="2100"/>
              </a:lnSpc>
            </a:pPr>
            <a:r>
              <a:rPr lang="en-US" sz="1500">
                <a:solidFill>
                  <a:srgbClr val="000000"/>
                </a:solidFill>
                <a:latin typeface="Open Sans Light"/>
              </a:rPr>
              <a:t>- Real-time monitoring pada tiap-tiap tempat sampah untuk efektivitas pengolahan sampah</a:t>
            </a:r>
          </a:p>
          <a:p>
            <a:pPr>
              <a:lnSpc>
                <a:spcPts val="2100"/>
              </a:lnSpc>
            </a:pPr>
            <a:endParaRPr lang="en-US" sz="1500">
              <a:solidFill>
                <a:srgbClr val="000000"/>
              </a:solidFill>
              <a:latin typeface="Open Sans Light"/>
            </a:endParaRPr>
          </a:p>
          <a:p>
            <a:pPr>
              <a:lnSpc>
                <a:spcPts val="2100"/>
              </a:lnSpc>
              <a:spcBef>
                <a:spcPct val="0"/>
              </a:spcBef>
            </a:pPr>
            <a:r>
              <a:rPr lang="en-US" sz="1500">
                <a:solidFill>
                  <a:srgbClr val="000000"/>
                </a:solidFill>
                <a:latin typeface="Open Sans Light"/>
              </a:rPr>
              <a:t>- Smart-composting yang dimonitor menggunakan AI</a:t>
            </a:r>
          </a:p>
        </p:txBody>
      </p:sp>
      <p:sp>
        <p:nvSpPr>
          <p:cNvPr id="16" name="TextBox 16"/>
          <p:cNvSpPr txBox="1"/>
          <p:nvPr/>
        </p:nvSpPr>
        <p:spPr>
          <a:xfrm>
            <a:off x="10795203" y="2679991"/>
            <a:ext cx="2504884" cy="2124075"/>
          </a:xfrm>
          <a:prstGeom prst="rect">
            <a:avLst/>
          </a:prstGeom>
        </p:spPr>
        <p:txBody>
          <a:bodyPr lIns="0" tIns="0" rIns="0" bIns="0" rtlCol="0" anchor="t">
            <a:spAutoFit/>
          </a:bodyPr>
          <a:lstStyle/>
          <a:p>
            <a:pPr>
              <a:lnSpc>
                <a:spcPts val="2100"/>
              </a:lnSpc>
            </a:pPr>
            <a:r>
              <a:rPr lang="en-US" sz="1500">
                <a:solidFill>
                  <a:srgbClr val="000000"/>
                </a:solidFill>
                <a:latin typeface="Open Sans Light"/>
              </a:rPr>
              <a:t>- </a:t>
            </a:r>
            <a:r>
              <a:rPr lang="en-US" sz="1500">
                <a:solidFill>
                  <a:srgbClr val="000000"/>
                </a:solidFill>
                <a:latin typeface="Open Sans Light Bold"/>
              </a:rPr>
              <a:t>Long-term</a:t>
            </a:r>
            <a:r>
              <a:rPr lang="en-US" sz="1500">
                <a:solidFill>
                  <a:srgbClr val="000000"/>
                </a:solidFill>
                <a:latin typeface="Open Sans Light"/>
              </a:rPr>
              <a:t>: agar proses untuk pengolahan sampah bisa terus berlangsung</a:t>
            </a:r>
          </a:p>
          <a:p>
            <a:pPr>
              <a:lnSpc>
                <a:spcPts val="2100"/>
              </a:lnSpc>
              <a:spcBef>
                <a:spcPct val="0"/>
              </a:spcBef>
            </a:pPr>
            <a:r>
              <a:rPr lang="en-US" sz="1500">
                <a:solidFill>
                  <a:srgbClr val="000000"/>
                </a:solidFill>
                <a:latin typeface="Open Sans Light"/>
              </a:rPr>
              <a:t>- </a:t>
            </a:r>
            <a:r>
              <a:rPr lang="en-US" sz="1500">
                <a:solidFill>
                  <a:srgbClr val="000000"/>
                </a:solidFill>
                <a:latin typeface="Open Sans Light Bold"/>
              </a:rPr>
              <a:t>Personal assistance</a:t>
            </a:r>
            <a:r>
              <a:rPr lang="en-US" sz="1500">
                <a:solidFill>
                  <a:srgbClr val="000000"/>
                </a:solidFill>
                <a:latin typeface="Open Sans Light"/>
              </a:rPr>
              <a:t>: terdapat customer service jika customer memiliki kesulitan/masalah mengenai produk</a:t>
            </a:r>
          </a:p>
        </p:txBody>
      </p:sp>
      <p:sp>
        <p:nvSpPr>
          <p:cNvPr id="17" name="TextBox 17"/>
          <p:cNvSpPr txBox="1"/>
          <p:nvPr/>
        </p:nvSpPr>
        <p:spPr>
          <a:xfrm>
            <a:off x="10795203" y="5527966"/>
            <a:ext cx="2504884" cy="2124075"/>
          </a:xfrm>
          <a:prstGeom prst="rect">
            <a:avLst/>
          </a:prstGeom>
        </p:spPr>
        <p:txBody>
          <a:bodyPr lIns="0" tIns="0" rIns="0" bIns="0" rtlCol="0" anchor="t">
            <a:spAutoFit/>
          </a:bodyPr>
          <a:lstStyle/>
          <a:p>
            <a:pPr>
              <a:lnSpc>
                <a:spcPts val="2100"/>
              </a:lnSpc>
            </a:pPr>
            <a:r>
              <a:rPr lang="en-US" sz="1500">
                <a:solidFill>
                  <a:srgbClr val="000000"/>
                </a:solidFill>
                <a:latin typeface="Open Sans Light"/>
              </a:rPr>
              <a:t>- Media sosial</a:t>
            </a:r>
          </a:p>
          <a:p>
            <a:pPr>
              <a:lnSpc>
                <a:spcPts val="2100"/>
              </a:lnSpc>
            </a:pPr>
            <a:r>
              <a:rPr lang="en-US" sz="1500">
                <a:solidFill>
                  <a:srgbClr val="000000"/>
                </a:solidFill>
                <a:latin typeface="Open Sans Light"/>
              </a:rPr>
              <a:t>- Website</a:t>
            </a:r>
          </a:p>
          <a:p>
            <a:pPr>
              <a:lnSpc>
                <a:spcPts val="2100"/>
              </a:lnSpc>
            </a:pPr>
            <a:r>
              <a:rPr lang="en-US" sz="1500">
                <a:solidFill>
                  <a:srgbClr val="000000"/>
                </a:solidFill>
                <a:latin typeface="Open Sans Light"/>
              </a:rPr>
              <a:t>- Iklan melalui berbagai media seperti televisi, koran</a:t>
            </a:r>
          </a:p>
          <a:p>
            <a:pPr>
              <a:lnSpc>
                <a:spcPts val="2100"/>
              </a:lnSpc>
              <a:spcBef>
                <a:spcPct val="0"/>
              </a:spcBef>
            </a:pPr>
            <a:r>
              <a:rPr lang="en-US" sz="1500">
                <a:solidFill>
                  <a:srgbClr val="000000"/>
                </a:solidFill>
                <a:latin typeface="Open Sans Light"/>
              </a:rPr>
              <a:t>- Promosi secara langsung atau melalui sosialisasi/ penyuluhan di komunitas, seperti pecinta lingkungan</a:t>
            </a:r>
          </a:p>
        </p:txBody>
      </p:sp>
      <p:sp>
        <p:nvSpPr>
          <p:cNvPr id="18" name="TextBox 18"/>
          <p:cNvSpPr txBox="1"/>
          <p:nvPr/>
        </p:nvSpPr>
        <p:spPr>
          <a:xfrm>
            <a:off x="13509637" y="2678980"/>
            <a:ext cx="2504884" cy="2924175"/>
          </a:xfrm>
          <a:prstGeom prst="rect">
            <a:avLst/>
          </a:prstGeom>
        </p:spPr>
        <p:txBody>
          <a:bodyPr lIns="0" tIns="0" rIns="0" bIns="0" rtlCol="0" anchor="t">
            <a:spAutoFit/>
          </a:bodyPr>
          <a:lstStyle/>
          <a:p>
            <a:pPr>
              <a:lnSpc>
                <a:spcPts val="2100"/>
              </a:lnSpc>
            </a:pPr>
            <a:r>
              <a:rPr lang="en-US" sz="1500">
                <a:solidFill>
                  <a:srgbClr val="000000"/>
                </a:solidFill>
                <a:latin typeface="Open Sans Light"/>
              </a:rPr>
              <a:t>- Rumah tangga</a:t>
            </a:r>
          </a:p>
          <a:p>
            <a:pPr>
              <a:lnSpc>
                <a:spcPts val="2100"/>
              </a:lnSpc>
            </a:pPr>
            <a:r>
              <a:rPr lang="en-US" sz="1500">
                <a:solidFill>
                  <a:srgbClr val="000000"/>
                </a:solidFill>
                <a:latin typeface="Open Sans Light"/>
              </a:rPr>
              <a:t>- TPS (Dinas Lingkungan Hidup dan Pengelolaan Sampah)</a:t>
            </a:r>
          </a:p>
          <a:p>
            <a:pPr>
              <a:lnSpc>
                <a:spcPts val="2100"/>
              </a:lnSpc>
            </a:pPr>
            <a:r>
              <a:rPr lang="en-US" sz="1500">
                <a:solidFill>
                  <a:srgbClr val="000000"/>
                </a:solidFill>
                <a:latin typeface="Open Sans Light"/>
              </a:rPr>
              <a:t>- Bank sampah</a:t>
            </a:r>
          </a:p>
          <a:p>
            <a:pPr>
              <a:lnSpc>
                <a:spcPts val="2100"/>
              </a:lnSpc>
            </a:pPr>
            <a:r>
              <a:rPr lang="en-US" sz="1500">
                <a:solidFill>
                  <a:srgbClr val="000000"/>
                </a:solidFill>
                <a:latin typeface="Open Sans Light"/>
              </a:rPr>
              <a:t>- Perusahaan FnB</a:t>
            </a:r>
          </a:p>
          <a:p>
            <a:pPr>
              <a:lnSpc>
                <a:spcPts val="2100"/>
              </a:lnSpc>
            </a:pPr>
            <a:r>
              <a:rPr lang="en-US" sz="1500">
                <a:solidFill>
                  <a:srgbClr val="000000"/>
                </a:solidFill>
                <a:latin typeface="Open Sans Light"/>
              </a:rPr>
              <a:t>- Berbagai bidang Industri, termasuk Manufaktur</a:t>
            </a:r>
          </a:p>
          <a:p>
            <a:pPr>
              <a:lnSpc>
                <a:spcPts val="2100"/>
              </a:lnSpc>
              <a:spcBef>
                <a:spcPct val="0"/>
              </a:spcBef>
            </a:pPr>
            <a:r>
              <a:rPr lang="en-US" sz="1500">
                <a:solidFill>
                  <a:srgbClr val="000000"/>
                </a:solidFill>
                <a:latin typeface="Open Sans Light"/>
              </a:rPr>
              <a:t>- Komunitas pecinta lingkungan yang berfokus pada pengolahan sampah</a:t>
            </a:r>
          </a:p>
        </p:txBody>
      </p:sp>
      <p:sp>
        <p:nvSpPr>
          <p:cNvPr id="19" name="TextBox 19"/>
          <p:cNvSpPr txBox="1"/>
          <p:nvPr/>
        </p:nvSpPr>
        <p:spPr>
          <a:xfrm>
            <a:off x="2756678" y="8467725"/>
            <a:ext cx="5414600" cy="1057275"/>
          </a:xfrm>
          <a:prstGeom prst="rect">
            <a:avLst/>
          </a:prstGeom>
        </p:spPr>
        <p:txBody>
          <a:bodyPr lIns="0" tIns="0" rIns="0" bIns="0" rtlCol="0" anchor="t">
            <a:spAutoFit/>
          </a:bodyPr>
          <a:lstStyle/>
          <a:p>
            <a:pPr>
              <a:lnSpc>
                <a:spcPts val="2100"/>
              </a:lnSpc>
            </a:pPr>
            <a:r>
              <a:rPr lang="en-US" sz="1500">
                <a:solidFill>
                  <a:srgbClr val="000000"/>
                </a:solidFill>
                <a:latin typeface="Open Sans Light"/>
              </a:rPr>
              <a:t>- Kantor: Biaya sewa/beli </a:t>
            </a:r>
          </a:p>
          <a:p>
            <a:pPr>
              <a:lnSpc>
                <a:spcPts val="2100"/>
              </a:lnSpc>
            </a:pPr>
            <a:r>
              <a:rPr lang="en-US" sz="1500">
                <a:solidFill>
                  <a:srgbClr val="000000"/>
                </a:solidFill>
                <a:latin typeface="Open Sans Light"/>
              </a:rPr>
              <a:t>- Research &amp; Development (Keperluan pembuatan produk: bahan baku tempat sampah, kamera, sensor) </a:t>
            </a:r>
          </a:p>
          <a:p>
            <a:pPr>
              <a:lnSpc>
                <a:spcPts val="2100"/>
              </a:lnSpc>
              <a:spcBef>
                <a:spcPct val="0"/>
              </a:spcBef>
            </a:pPr>
            <a:r>
              <a:rPr lang="en-US" sz="1500">
                <a:solidFill>
                  <a:srgbClr val="000000"/>
                </a:solidFill>
                <a:latin typeface="Open Sans Light"/>
              </a:rPr>
              <a:t>- Pekerja: Gaji </a:t>
            </a:r>
          </a:p>
        </p:txBody>
      </p:sp>
      <p:sp>
        <p:nvSpPr>
          <p:cNvPr id="20" name="TextBox 20"/>
          <p:cNvSpPr txBox="1"/>
          <p:nvPr/>
        </p:nvSpPr>
        <p:spPr>
          <a:xfrm>
            <a:off x="9450850" y="8467725"/>
            <a:ext cx="5414600" cy="1057275"/>
          </a:xfrm>
          <a:prstGeom prst="rect">
            <a:avLst/>
          </a:prstGeom>
        </p:spPr>
        <p:txBody>
          <a:bodyPr lIns="0" tIns="0" rIns="0" bIns="0" rtlCol="0" anchor="t">
            <a:spAutoFit/>
          </a:bodyPr>
          <a:lstStyle/>
          <a:p>
            <a:pPr>
              <a:lnSpc>
                <a:spcPts val="2100"/>
              </a:lnSpc>
            </a:pPr>
            <a:r>
              <a:rPr lang="en-US" sz="1500">
                <a:solidFill>
                  <a:srgbClr val="000000"/>
                </a:solidFill>
                <a:latin typeface="Open Sans Light"/>
              </a:rPr>
              <a:t>- Penjualan produk tempat sampah</a:t>
            </a:r>
          </a:p>
          <a:p>
            <a:pPr>
              <a:lnSpc>
                <a:spcPts val="2100"/>
              </a:lnSpc>
            </a:pPr>
            <a:r>
              <a:rPr lang="en-US" sz="1500">
                <a:solidFill>
                  <a:srgbClr val="000000"/>
                </a:solidFill>
                <a:latin typeface="Open Sans Light"/>
              </a:rPr>
              <a:t>- Penjualan Hasil Proses Olahan Produk AI + IoT</a:t>
            </a:r>
          </a:p>
          <a:p>
            <a:pPr>
              <a:lnSpc>
                <a:spcPts val="2100"/>
              </a:lnSpc>
            </a:pPr>
            <a:r>
              <a:rPr lang="en-US" sz="1500">
                <a:solidFill>
                  <a:srgbClr val="000000"/>
                </a:solidFill>
                <a:latin typeface="Open Sans Light"/>
              </a:rPr>
              <a:t>- Penjualan jasa service produk</a:t>
            </a:r>
          </a:p>
          <a:p>
            <a:pPr>
              <a:lnSpc>
                <a:spcPts val="2100"/>
              </a:lnSpc>
              <a:spcBef>
                <a:spcPct val="0"/>
              </a:spcBef>
            </a:pPr>
            <a:r>
              <a:rPr lang="en-US" sz="1500">
                <a:solidFill>
                  <a:srgbClr val="000000"/>
                </a:solidFill>
                <a:latin typeface="Open Sans Light"/>
              </a:rPr>
              <a:t>- Layanan Pemrosesan Sampah</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2253359"/>
            <a:ext cx="16230600" cy="7444105"/>
          </a:xfrm>
          <a:prstGeom prst="rect">
            <a:avLst/>
          </a:prstGeom>
        </p:spPr>
        <p:txBody>
          <a:bodyPr lIns="0" tIns="0" rIns="0" bIns="0" rtlCol="0" anchor="t">
            <a:spAutoFit/>
          </a:bodyPr>
          <a:lstStyle/>
          <a:p>
            <a:pPr marL="604519" lvl="1" indent="-302260" algn="just">
              <a:lnSpc>
                <a:spcPts val="3919"/>
              </a:lnSpc>
              <a:buFont typeface="Arial"/>
              <a:buChar char="•"/>
            </a:pPr>
            <a:r>
              <a:rPr lang="en-US" sz="2799">
                <a:solidFill>
                  <a:srgbClr val="000000"/>
                </a:solidFill>
                <a:latin typeface="Canva Sans Bold"/>
              </a:rPr>
              <a:t>Penjualan Produk AI + IoT</a:t>
            </a:r>
          </a:p>
          <a:p>
            <a:pPr algn="just">
              <a:lnSpc>
                <a:spcPts val="3919"/>
              </a:lnSpc>
            </a:pPr>
            <a:r>
              <a:rPr lang="en-US" sz="2799">
                <a:solidFill>
                  <a:srgbClr val="000000"/>
                </a:solidFill>
                <a:latin typeface="Canva Sans"/>
              </a:rPr>
              <a:t>WasteAI akan mendapat keuntungan melalui penjualan beberapa hasil pengembangan produk AI + IoT secara publik.</a:t>
            </a:r>
          </a:p>
          <a:p>
            <a:pPr marL="604519" lvl="1" indent="-302260" algn="just">
              <a:lnSpc>
                <a:spcPts val="3919"/>
              </a:lnSpc>
              <a:buFont typeface="Arial"/>
              <a:buChar char="•"/>
            </a:pPr>
            <a:r>
              <a:rPr lang="en-US" sz="2799">
                <a:solidFill>
                  <a:srgbClr val="000000"/>
                </a:solidFill>
                <a:latin typeface="Canva Sans Bold"/>
              </a:rPr>
              <a:t>Penjualan Hasil Proses Olahan Sampah dengan Produk AI + IoT yang Dikembangkan</a:t>
            </a:r>
          </a:p>
          <a:p>
            <a:pPr algn="just">
              <a:lnSpc>
                <a:spcPts val="3919"/>
              </a:lnSpc>
            </a:pPr>
            <a:r>
              <a:rPr lang="en-US" sz="2799">
                <a:solidFill>
                  <a:srgbClr val="000000"/>
                </a:solidFill>
                <a:latin typeface="Canva Sans"/>
              </a:rPr>
              <a:t>WasteAI menerima berbagai sampah perumahan atau limbah industri yang kemudian akan diolah secara otomatis sehingga menghasilkan pasokan bahan baku material anorganik serta pupuk kompos.</a:t>
            </a:r>
          </a:p>
          <a:p>
            <a:pPr marL="604519" lvl="1" indent="-302260" algn="just">
              <a:lnSpc>
                <a:spcPts val="3919"/>
              </a:lnSpc>
              <a:buFont typeface="Arial"/>
              <a:buChar char="•"/>
            </a:pPr>
            <a:r>
              <a:rPr lang="en-US" sz="2799">
                <a:solidFill>
                  <a:srgbClr val="000000"/>
                </a:solidFill>
                <a:latin typeface="Canva Sans Bold"/>
              </a:rPr>
              <a:t>Mitra Bisnis</a:t>
            </a:r>
          </a:p>
          <a:p>
            <a:pPr algn="just">
              <a:lnSpc>
                <a:spcPts val="3919"/>
              </a:lnSpc>
            </a:pPr>
            <a:r>
              <a:rPr lang="en-US" sz="2799">
                <a:solidFill>
                  <a:srgbClr val="000000"/>
                </a:solidFill>
                <a:latin typeface="Canva Sans"/>
              </a:rPr>
              <a:t>Suntikan modal dari mitra bisnis.</a:t>
            </a:r>
          </a:p>
          <a:p>
            <a:pPr marL="604519" lvl="1" indent="-302260" algn="just">
              <a:lnSpc>
                <a:spcPts val="3919"/>
              </a:lnSpc>
              <a:buFont typeface="Arial"/>
              <a:buChar char="•"/>
            </a:pPr>
            <a:r>
              <a:rPr lang="en-US" sz="2799">
                <a:solidFill>
                  <a:srgbClr val="000000"/>
                </a:solidFill>
                <a:latin typeface="Canva Sans Bold"/>
              </a:rPr>
              <a:t>Layanan Service Produk AI + IoT</a:t>
            </a:r>
          </a:p>
          <a:p>
            <a:pPr algn="just">
              <a:lnSpc>
                <a:spcPts val="3919"/>
              </a:lnSpc>
            </a:pPr>
            <a:r>
              <a:rPr lang="en-US" sz="2799">
                <a:solidFill>
                  <a:srgbClr val="000000"/>
                </a:solidFill>
                <a:latin typeface="Canva Sans"/>
              </a:rPr>
              <a:t>Menyediakan layanan customer service, operational service serta pemeliharaan produk AI + IoT skala industri. </a:t>
            </a:r>
          </a:p>
          <a:p>
            <a:pPr marL="604519" lvl="1" indent="-302260" algn="just">
              <a:lnSpc>
                <a:spcPts val="3919"/>
              </a:lnSpc>
              <a:buFont typeface="Arial"/>
              <a:buChar char="•"/>
            </a:pPr>
            <a:r>
              <a:rPr lang="en-US" sz="2799">
                <a:solidFill>
                  <a:srgbClr val="000000"/>
                </a:solidFill>
                <a:latin typeface="Canva Sans Bold"/>
              </a:rPr>
              <a:t>Layanan Pengolahan Sampah</a:t>
            </a:r>
          </a:p>
          <a:p>
            <a:pPr algn="just">
              <a:lnSpc>
                <a:spcPts val="3919"/>
              </a:lnSpc>
            </a:pPr>
            <a:r>
              <a:rPr lang="en-US" sz="2799">
                <a:solidFill>
                  <a:srgbClr val="000000"/>
                </a:solidFill>
                <a:latin typeface="Canva Sans"/>
              </a:rPr>
              <a:t>Menyediakan layanan pengelolaan sampah kepada industri manufaktur. </a:t>
            </a:r>
          </a:p>
          <a:p>
            <a:pPr algn="just">
              <a:lnSpc>
                <a:spcPts val="3919"/>
              </a:lnSpc>
            </a:pPr>
            <a:endParaRPr lang="en-US" sz="2799">
              <a:solidFill>
                <a:srgbClr val="000000"/>
              </a:solidFill>
              <a:latin typeface="Canva Sans"/>
            </a:endParaRPr>
          </a:p>
        </p:txBody>
      </p:sp>
      <p:grpSp>
        <p:nvGrpSpPr>
          <p:cNvPr id="3" name="Group 3"/>
          <p:cNvGrpSpPr/>
          <p:nvPr/>
        </p:nvGrpSpPr>
        <p:grpSpPr>
          <a:xfrm>
            <a:off x="7530309" y="237387"/>
            <a:ext cx="3721162" cy="791313"/>
            <a:chOff x="0" y="0"/>
            <a:chExt cx="4961549" cy="1055084"/>
          </a:xfrm>
        </p:grpSpPr>
        <p:pic>
          <p:nvPicPr>
            <p:cNvPr id="4" name="Picture 4"/>
            <p:cNvPicPr>
              <a:picLocks noChangeAspect="1"/>
            </p:cNvPicPr>
            <p:nvPr/>
          </p:nvPicPr>
          <p:blipFill>
            <a:blip r:embed="rId3"/>
            <a:srcRect/>
            <a:stretch>
              <a:fillRect/>
            </a:stretch>
          </p:blipFill>
          <p:spPr>
            <a:xfrm>
              <a:off x="0" y="0"/>
              <a:ext cx="1056907" cy="1055084"/>
            </a:xfrm>
            <a:prstGeom prst="rect">
              <a:avLst/>
            </a:prstGeom>
          </p:spPr>
        </p:pic>
        <p:sp>
          <p:nvSpPr>
            <p:cNvPr id="5" name="TextBox 5"/>
            <p:cNvSpPr txBox="1"/>
            <p:nvPr/>
          </p:nvSpPr>
          <p:spPr>
            <a:xfrm>
              <a:off x="1207052" y="14153"/>
              <a:ext cx="3754497" cy="769519"/>
            </a:xfrm>
            <a:prstGeom prst="rect">
              <a:avLst/>
            </a:prstGeom>
          </p:spPr>
          <p:txBody>
            <a:bodyPr lIns="0" tIns="0" rIns="0" bIns="0" rtlCol="0" anchor="t">
              <a:spAutoFit/>
            </a:bodyPr>
            <a:lstStyle/>
            <a:p>
              <a:pPr>
                <a:lnSpc>
                  <a:spcPts val="4657"/>
                </a:lnSpc>
                <a:spcBef>
                  <a:spcPct val="0"/>
                </a:spcBef>
              </a:pPr>
              <a:r>
                <a:rPr lang="en-US" sz="3326">
                  <a:solidFill>
                    <a:srgbClr val="173647"/>
                  </a:solidFill>
                  <a:latin typeface="Poppins ExtraBold"/>
                </a:rPr>
                <a:t>WasteAI</a:t>
              </a:r>
            </a:p>
          </p:txBody>
        </p:sp>
        <p:sp>
          <p:nvSpPr>
            <p:cNvPr id="6" name="TextBox 6"/>
            <p:cNvSpPr txBox="1"/>
            <p:nvPr/>
          </p:nvSpPr>
          <p:spPr>
            <a:xfrm>
              <a:off x="1207052" y="774147"/>
              <a:ext cx="2636248" cy="132679"/>
            </a:xfrm>
            <a:prstGeom prst="rect">
              <a:avLst/>
            </a:prstGeom>
          </p:spPr>
          <p:txBody>
            <a:bodyPr lIns="0" tIns="0" rIns="0" bIns="0" rtlCol="0" anchor="t">
              <a:spAutoFit/>
            </a:bodyPr>
            <a:lstStyle/>
            <a:p>
              <a:pPr>
                <a:lnSpc>
                  <a:spcPts val="853"/>
                </a:lnSpc>
                <a:spcBef>
                  <a:spcPct val="0"/>
                </a:spcBef>
              </a:pPr>
              <a:r>
                <a:rPr lang="en-US" sz="609" spc="372">
                  <a:solidFill>
                    <a:srgbClr val="173647"/>
                  </a:solidFill>
                  <a:latin typeface="Open Sans"/>
                </a:rPr>
                <a:t>FOR THE BETTER WORLD</a:t>
              </a:r>
            </a:p>
          </p:txBody>
        </p:sp>
      </p:grpSp>
      <p:sp>
        <p:nvSpPr>
          <p:cNvPr id="7" name="TextBox 7"/>
          <p:cNvSpPr txBox="1"/>
          <p:nvPr/>
        </p:nvSpPr>
        <p:spPr>
          <a:xfrm>
            <a:off x="3422550" y="1049195"/>
            <a:ext cx="11442900" cy="904875"/>
          </a:xfrm>
          <a:prstGeom prst="rect">
            <a:avLst/>
          </a:prstGeom>
        </p:spPr>
        <p:txBody>
          <a:bodyPr lIns="0" tIns="0" rIns="0" bIns="0" rtlCol="0" anchor="t">
            <a:spAutoFit/>
          </a:bodyPr>
          <a:lstStyle/>
          <a:p>
            <a:pPr algn="ctr">
              <a:lnSpc>
                <a:spcPts val="6720"/>
              </a:lnSpc>
            </a:pPr>
            <a:r>
              <a:rPr lang="en-US" sz="5600">
                <a:solidFill>
                  <a:srgbClr val="171616"/>
                </a:solidFill>
                <a:latin typeface="Poppins Bold"/>
              </a:rPr>
              <a:t>Revenue Stream</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p:cNvGraphicFramePr>
            <a:graphicFrameLocks noGrp="1"/>
          </p:cNvGraphicFramePr>
          <p:nvPr/>
        </p:nvGraphicFramePr>
        <p:xfrm>
          <a:off x="1028700" y="2812669"/>
          <a:ext cx="16848905" cy="5149842"/>
        </p:xfrm>
        <a:graphic>
          <a:graphicData uri="http://schemas.openxmlformats.org/drawingml/2006/table">
            <a:tbl>
              <a:tblPr/>
              <a:tblGrid>
                <a:gridCol w="3369781">
                  <a:extLst>
                    <a:ext uri="{9D8B030D-6E8A-4147-A177-3AD203B41FA5}">
                      <a16:colId xmlns:a16="http://schemas.microsoft.com/office/drawing/2014/main" val="20000"/>
                    </a:ext>
                  </a:extLst>
                </a:gridCol>
                <a:gridCol w="3369781">
                  <a:extLst>
                    <a:ext uri="{9D8B030D-6E8A-4147-A177-3AD203B41FA5}">
                      <a16:colId xmlns:a16="http://schemas.microsoft.com/office/drawing/2014/main" val="20001"/>
                    </a:ext>
                  </a:extLst>
                </a:gridCol>
                <a:gridCol w="3369781">
                  <a:extLst>
                    <a:ext uri="{9D8B030D-6E8A-4147-A177-3AD203B41FA5}">
                      <a16:colId xmlns:a16="http://schemas.microsoft.com/office/drawing/2014/main" val="20002"/>
                    </a:ext>
                  </a:extLst>
                </a:gridCol>
                <a:gridCol w="3369781">
                  <a:extLst>
                    <a:ext uri="{9D8B030D-6E8A-4147-A177-3AD203B41FA5}">
                      <a16:colId xmlns:a16="http://schemas.microsoft.com/office/drawing/2014/main" val="20003"/>
                    </a:ext>
                  </a:extLst>
                </a:gridCol>
                <a:gridCol w="3369781">
                  <a:extLst>
                    <a:ext uri="{9D8B030D-6E8A-4147-A177-3AD203B41FA5}">
                      <a16:colId xmlns:a16="http://schemas.microsoft.com/office/drawing/2014/main" val="20004"/>
                    </a:ext>
                  </a:extLst>
                </a:gridCol>
              </a:tblGrid>
              <a:tr h="788794">
                <a:tc>
                  <a:txBody>
                    <a:bodyPr/>
                    <a:lstStyle/>
                    <a:p>
                      <a:endParaRPr lang="en-US"/>
                    </a:p>
                  </a:txBody>
                  <a:tcP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defRPr/>
                      </a:pPr>
                      <a:r>
                        <a:rPr lang="en-US" sz="2307">
                          <a:solidFill>
                            <a:srgbClr val="000000"/>
                          </a:solidFill>
                          <a:latin typeface="Montserrat Bold"/>
                        </a:rPr>
                        <a:t>YEAR 1</a:t>
                      </a:r>
                      <a:endParaRPr lang="en-US" sz="1100"/>
                    </a:p>
                  </a:txBody>
                  <a:tcP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6DC0E9"/>
                    </a:solidFill>
                  </a:tcPr>
                </a:tc>
                <a:tc>
                  <a:txBody>
                    <a:bodyPr/>
                    <a:lstStyle/>
                    <a:p>
                      <a:pPr algn="l">
                        <a:defRPr/>
                      </a:pPr>
                      <a:r>
                        <a:rPr lang="en-US" sz="2307">
                          <a:solidFill>
                            <a:srgbClr val="000000"/>
                          </a:solidFill>
                          <a:latin typeface="Montserrat Bold"/>
                        </a:rPr>
                        <a:t>YEAR 2</a:t>
                      </a:r>
                      <a:endParaRPr lang="en-US" sz="1100"/>
                    </a:p>
                  </a:txBody>
                  <a:tcP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6DC0E9"/>
                    </a:solidFill>
                  </a:tcPr>
                </a:tc>
                <a:tc>
                  <a:txBody>
                    <a:bodyPr/>
                    <a:lstStyle/>
                    <a:p>
                      <a:pPr algn="l">
                        <a:defRPr/>
                      </a:pPr>
                      <a:r>
                        <a:rPr lang="en-US" sz="2307">
                          <a:solidFill>
                            <a:srgbClr val="000000"/>
                          </a:solidFill>
                          <a:latin typeface="Montserrat Bold"/>
                        </a:rPr>
                        <a:t>YEAR 3</a:t>
                      </a:r>
                      <a:endParaRPr lang="en-US" sz="1100"/>
                    </a:p>
                  </a:txBody>
                  <a:tcP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6DC0E9"/>
                    </a:solidFill>
                  </a:tcPr>
                </a:tc>
                <a:tc>
                  <a:txBody>
                    <a:bodyPr/>
                    <a:lstStyle/>
                    <a:p>
                      <a:pPr algn="l">
                        <a:defRPr/>
                      </a:pPr>
                      <a:r>
                        <a:rPr lang="en-US" sz="2307">
                          <a:solidFill>
                            <a:srgbClr val="000000"/>
                          </a:solidFill>
                          <a:latin typeface="Montserrat Bold"/>
                        </a:rPr>
                        <a:t>YEAR 4</a:t>
                      </a:r>
                      <a:endParaRPr lang="en-US" sz="1100"/>
                    </a:p>
                  </a:txBody>
                  <a:tcP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6DC0E9"/>
                    </a:solidFill>
                  </a:tcPr>
                </a:tc>
                <a:extLst>
                  <a:ext uri="{0D108BD9-81ED-4DB2-BD59-A6C34878D82A}">
                    <a16:rowId xmlns:a16="http://schemas.microsoft.com/office/drawing/2014/main" val="10000"/>
                  </a:ext>
                </a:extLst>
              </a:tr>
              <a:tr h="793510">
                <a:tc>
                  <a:txBody>
                    <a:bodyPr/>
                    <a:lstStyle/>
                    <a:p>
                      <a:pPr algn="l">
                        <a:defRPr/>
                      </a:pPr>
                      <a:r>
                        <a:rPr lang="en-US" sz="2307">
                          <a:solidFill>
                            <a:srgbClr val="000000"/>
                          </a:solidFill>
                          <a:latin typeface="Montserrat Bold"/>
                        </a:rPr>
                        <a:t>Revenues</a:t>
                      </a:r>
                      <a:endParaRPr lang="en-US" sz="1100"/>
                    </a:p>
                  </a:txBody>
                  <a:tcP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90E5EF"/>
                    </a:solidFill>
                  </a:tcPr>
                </a:tc>
                <a:tc>
                  <a:txBody>
                    <a:bodyPr/>
                    <a:lstStyle/>
                    <a:p>
                      <a:pPr algn="l">
                        <a:defRPr/>
                      </a:pPr>
                      <a:r>
                        <a:rPr lang="en-US" sz="2307">
                          <a:solidFill>
                            <a:srgbClr val="000000"/>
                          </a:solidFill>
                          <a:latin typeface="Montserrat Bold"/>
                        </a:rPr>
                        <a:t>$ 5000</a:t>
                      </a:r>
                      <a:endParaRPr lang="en-US" sz="1100"/>
                    </a:p>
                  </a:txBody>
                  <a:tcP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defRPr/>
                      </a:pPr>
                      <a:r>
                        <a:rPr lang="en-US" sz="2307">
                          <a:solidFill>
                            <a:srgbClr val="000000"/>
                          </a:solidFill>
                          <a:latin typeface="Montserrat Bold"/>
                        </a:rPr>
                        <a:t>$ 9000</a:t>
                      </a:r>
                      <a:endParaRPr lang="en-US" sz="1100"/>
                    </a:p>
                  </a:txBody>
                  <a:tcP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defRPr/>
                      </a:pPr>
                      <a:r>
                        <a:rPr lang="en-US" sz="2307">
                          <a:solidFill>
                            <a:srgbClr val="000000"/>
                          </a:solidFill>
                          <a:latin typeface="Montserrat Bold"/>
                        </a:rPr>
                        <a:t>$ 11000</a:t>
                      </a:r>
                      <a:endParaRPr lang="en-US" sz="1100"/>
                    </a:p>
                  </a:txBody>
                  <a:tcP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defRPr/>
                      </a:pPr>
                      <a:r>
                        <a:rPr lang="en-US" sz="2307">
                          <a:solidFill>
                            <a:srgbClr val="000000"/>
                          </a:solidFill>
                          <a:latin typeface="Montserrat Bold"/>
                        </a:rPr>
                        <a:t>$ 15000</a:t>
                      </a:r>
                      <a:endParaRPr lang="en-US" sz="1100"/>
                    </a:p>
                  </a:txBody>
                  <a:tcP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204606">
                <a:tc>
                  <a:txBody>
                    <a:bodyPr/>
                    <a:lstStyle/>
                    <a:p>
                      <a:pPr algn="l">
                        <a:defRPr/>
                      </a:pPr>
                      <a:r>
                        <a:rPr lang="en-US" sz="2307">
                          <a:solidFill>
                            <a:srgbClr val="000000"/>
                          </a:solidFill>
                          <a:latin typeface="Montserrat Bold"/>
                        </a:rPr>
                        <a:t>Total Costs and Expenses</a:t>
                      </a:r>
                      <a:endParaRPr lang="en-US" sz="1100"/>
                    </a:p>
                  </a:txBody>
                  <a:tcP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90E5EF"/>
                    </a:solidFill>
                  </a:tcPr>
                </a:tc>
                <a:tc>
                  <a:txBody>
                    <a:bodyPr/>
                    <a:lstStyle/>
                    <a:p>
                      <a:pPr algn="l">
                        <a:defRPr/>
                      </a:pPr>
                      <a:r>
                        <a:rPr lang="en-US" sz="2307">
                          <a:solidFill>
                            <a:srgbClr val="000000"/>
                          </a:solidFill>
                          <a:latin typeface="Montserrat Bold"/>
                        </a:rPr>
                        <a:t>$ 1500</a:t>
                      </a:r>
                      <a:endParaRPr lang="en-US" sz="1100"/>
                    </a:p>
                  </a:txBody>
                  <a:tcP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defRPr/>
                      </a:pPr>
                      <a:r>
                        <a:rPr lang="en-US" sz="2307">
                          <a:solidFill>
                            <a:srgbClr val="000000"/>
                          </a:solidFill>
                          <a:latin typeface="Montserrat Bold"/>
                        </a:rPr>
                        <a:t>$ 5000</a:t>
                      </a:r>
                      <a:endParaRPr lang="en-US" sz="1100"/>
                    </a:p>
                  </a:txBody>
                  <a:tcP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defRPr/>
                      </a:pPr>
                      <a:r>
                        <a:rPr lang="en-US" sz="2307">
                          <a:solidFill>
                            <a:srgbClr val="000000"/>
                          </a:solidFill>
                          <a:latin typeface="Montserrat Bold"/>
                        </a:rPr>
                        <a:t>$ 5500</a:t>
                      </a:r>
                      <a:endParaRPr lang="en-US" sz="1100"/>
                    </a:p>
                  </a:txBody>
                  <a:tcP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defRPr/>
                      </a:pPr>
                      <a:r>
                        <a:rPr lang="en-US" sz="2307">
                          <a:solidFill>
                            <a:srgbClr val="000000"/>
                          </a:solidFill>
                          <a:latin typeface="Montserrat Bold"/>
                        </a:rPr>
                        <a:t>$ 4500</a:t>
                      </a:r>
                      <a:endParaRPr lang="en-US" sz="1100"/>
                    </a:p>
                  </a:txBody>
                  <a:tcP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181466">
                <a:tc>
                  <a:txBody>
                    <a:bodyPr/>
                    <a:lstStyle/>
                    <a:p>
                      <a:pPr algn="l">
                        <a:defRPr/>
                      </a:pPr>
                      <a:r>
                        <a:rPr lang="en-US" sz="2307">
                          <a:solidFill>
                            <a:srgbClr val="000000"/>
                          </a:solidFill>
                          <a:latin typeface="Montserrat Bold"/>
                        </a:rPr>
                        <a:t>Outstanding Debt</a:t>
                      </a:r>
                      <a:endParaRPr lang="en-US" sz="1100"/>
                    </a:p>
                  </a:txBody>
                  <a:tcP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90E5EF"/>
                    </a:solidFill>
                  </a:tcPr>
                </a:tc>
                <a:tc>
                  <a:txBody>
                    <a:bodyPr/>
                    <a:lstStyle/>
                    <a:p>
                      <a:pPr algn="l">
                        <a:defRPr/>
                      </a:pPr>
                      <a:r>
                        <a:rPr lang="en-US" sz="2307">
                          <a:solidFill>
                            <a:srgbClr val="000000"/>
                          </a:solidFill>
                          <a:latin typeface="Montserrat Bold"/>
                        </a:rPr>
                        <a:t>$ 1500</a:t>
                      </a:r>
                      <a:endParaRPr lang="en-US" sz="1100"/>
                    </a:p>
                  </a:txBody>
                  <a:tcP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defRPr/>
                      </a:pPr>
                      <a:r>
                        <a:rPr lang="en-US" sz="2307">
                          <a:solidFill>
                            <a:srgbClr val="000000"/>
                          </a:solidFill>
                          <a:latin typeface="Montserrat Bold"/>
                        </a:rPr>
                        <a:t>$ 1200</a:t>
                      </a:r>
                      <a:endParaRPr lang="en-US" sz="1100"/>
                    </a:p>
                  </a:txBody>
                  <a:tcP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defRPr/>
                      </a:pPr>
                      <a:r>
                        <a:rPr lang="en-US" sz="2307">
                          <a:solidFill>
                            <a:srgbClr val="000000"/>
                          </a:solidFill>
                          <a:latin typeface="Montserrat Bold"/>
                        </a:rPr>
                        <a:t>$ 1000</a:t>
                      </a:r>
                      <a:endParaRPr lang="en-US" sz="1100"/>
                    </a:p>
                  </a:txBody>
                  <a:tcP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defRPr/>
                      </a:pPr>
                      <a:r>
                        <a:rPr lang="en-US" sz="2307">
                          <a:solidFill>
                            <a:srgbClr val="000000"/>
                          </a:solidFill>
                          <a:latin typeface="Montserrat Bold"/>
                        </a:rPr>
                        <a:t>$ 500</a:t>
                      </a:r>
                      <a:endParaRPr lang="en-US" sz="1100"/>
                    </a:p>
                  </a:txBody>
                  <a:tcP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1181466">
                <a:tc>
                  <a:txBody>
                    <a:bodyPr/>
                    <a:lstStyle/>
                    <a:p>
                      <a:pPr algn="l">
                        <a:defRPr/>
                      </a:pPr>
                      <a:r>
                        <a:rPr lang="en-US" sz="2307">
                          <a:solidFill>
                            <a:srgbClr val="000000"/>
                          </a:solidFill>
                          <a:latin typeface="Montserrat Bold"/>
                        </a:rPr>
                        <a:t>Net Income</a:t>
                      </a:r>
                      <a:endParaRPr lang="en-US" sz="1100"/>
                    </a:p>
                  </a:txBody>
                  <a:tcP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90E5EF"/>
                    </a:solidFill>
                  </a:tcPr>
                </a:tc>
                <a:tc>
                  <a:txBody>
                    <a:bodyPr/>
                    <a:lstStyle/>
                    <a:p>
                      <a:pPr algn="l">
                        <a:defRPr/>
                      </a:pPr>
                      <a:r>
                        <a:rPr lang="en-US" sz="2307">
                          <a:solidFill>
                            <a:srgbClr val="000000"/>
                          </a:solidFill>
                          <a:latin typeface="Montserrat Bold"/>
                        </a:rPr>
                        <a:t>$ 2000</a:t>
                      </a:r>
                      <a:endParaRPr lang="en-US" sz="1100"/>
                    </a:p>
                  </a:txBody>
                  <a:tcP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defRPr/>
                      </a:pPr>
                      <a:r>
                        <a:rPr lang="en-US" sz="2307">
                          <a:solidFill>
                            <a:srgbClr val="000000"/>
                          </a:solidFill>
                          <a:latin typeface="Montserrat Bold"/>
                        </a:rPr>
                        <a:t>$ 2800</a:t>
                      </a:r>
                      <a:endParaRPr lang="en-US" sz="1100"/>
                    </a:p>
                  </a:txBody>
                  <a:tcP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defRPr/>
                      </a:pPr>
                      <a:r>
                        <a:rPr lang="en-US" sz="2307">
                          <a:solidFill>
                            <a:srgbClr val="000000"/>
                          </a:solidFill>
                          <a:latin typeface="Montserrat Bold"/>
                        </a:rPr>
                        <a:t>$ 5500</a:t>
                      </a:r>
                      <a:endParaRPr lang="en-US" sz="1100"/>
                    </a:p>
                  </a:txBody>
                  <a:tcP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defRPr/>
                      </a:pPr>
                      <a:r>
                        <a:rPr lang="en-US" sz="2307">
                          <a:solidFill>
                            <a:srgbClr val="000000"/>
                          </a:solidFill>
                          <a:latin typeface="Montserrat Bold"/>
                        </a:rPr>
                        <a:t>$ 9500</a:t>
                      </a:r>
                      <a:endParaRPr lang="en-US" sz="1100"/>
                    </a:p>
                  </a:txBody>
                  <a:tcP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grpSp>
        <p:nvGrpSpPr>
          <p:cNvPr id="3" name="Group 3"/>
          <p:cNvGrpSpPr/>
          <p:nvPr/>
        </p:nvGrpSpPr>
        <p:grpSpPr>
          <a:xfrm>
            <a:off x="7530309" y="237387"/>
            <a:ext cx="3721162" cy="791313"/>
            <a:chOff x="0" y="0"/>
            <a:chExt cx="4961549" cy="1055084"/>
          </a:xfrm>
        </p:grpSpPr>
        <p:pic>
          <p:nvPicPr>
            <p:cNvPr id="4" name="Picture 4"/>
            <p:cNvPicPr>
              <a:picLocks noChangeAspect="1"/>
            </p:cNvPicPr>
            <p:nvPr/>
          </p:nvPicPr>
          <p:blipFill>
            <a:blip r:embed="rId2"/>
            <a:srcRect/>
            <a:stretch>
              <a:fillRect/>
            </a:stretch>
          </p:blipFill>
          <p:spPr>
            <a:xfrm>
              <a:off x="0" y="0"/>
              <a:ext cx="1056907" cy="1055084"/>
            </a:xfrm>
            <a:prstGeom prst="rect">
              <a:avLst/>
            </a:prstGeom>
          </p:spPr>
        </p:pic>
        <p:sp>
          <p:nvSpPr>
            <p:cNvPr id="5" name="TextBox 5"/>
            <p:cNvSpPr txBox="1"/>
            <p:nvPr/>
          </p:nvSpPr>
          <p:spPr>
            <a:xfrm>
              <a:off x="1207052" y="14153"/>
              <a:ext cx="3754497" cy="769519"/>
            </a:xfrm>
            <a:prstGeom prst="rect">
              <a:avLst/>
            </a:prstGeom>
          </p:spPr>
          <p:txBody>
            <a:bodyPr lIns="0" tIns="0" rIns="0" bIns="0" rtlCol="0" anchor="t">
              <a:spAutoFit/>
            </a:bodyPr>
            <a:lstStyle/>
            <a:p>
              <a:pPr>
                <a:lnSpc>
                  <a:spcPts val="4657"/>
                </a:lnSpc>
                <a:spcBef>
                  <a:spcPct val="0"/>
                </a:spcBef>
              </a:pPr>
              <a:r>
                <a:rPr lang="en-US" sz="3326">
                  <a:solidFill>
                    <a:srgbClr val="173647"/>
                  </a:solidFill>
                  <a:latin typeface="Poppins ExtraBold"/>
                </a:rPr>
                <a:t>WasteAI</a:t>
              </a:r>
            </a:p>
          </p:txBody>
        </p:sp>
        <p:sp>
          <p:nvSpPr>
            <p:cNvPr id="6" name="TextBox 6"/>
            <p:cNvSpPr txBox="1"/>
            <p:nvPr/>
          </p:nvSpPr>
          <p:spPr>
            <a:xfrm>
              <a:off x="1207052" y="774147"/>
              <a:ext cx="2636248" cy="132679"/>
            </a:xfrm>
            <a:prstGeom prst="rect">
              <a:avLst/>
            </a:prstGeom>
          </p:spPr>
          <p:txBody>
            <a:bodyPr lIns="0" tIns="0" rIns="0" bIns="0" rtlCol="0" anchor="t">
              <a:spAutoFit/>
            </a:bodyPr>
            <a:lstStyle/>
            <a:p>
              <a:pPr>
                <a:lnSpc>
                  <a:spcPts val="853"/>
                </a:lnSpc>
                <a:spcBef>
                  <a:spcPct val="0"/>
                </a:spcBef>
              </a:pPr>
              <a:r>
                <a:rPr lang="en-US" sz="609" spc="372">
                  <a:solidFill>
                    <a:srgbClr val="173647"/>
                  </a:solidFill>
                  <a:latin typeface="Open Sans"/>
                </a:rPr>
                <a:t>FOR THE BETTER WORLD</a:t>
              </a:r>
            </a:p>
          </p:txBody>
        </p:sp>
      </p:grpSp>
      <p:sp>
        <p:nvSpPr>
          <p:cNvPr id="7" name="TextBox 7"/>
          <p:cNvSpPr txBox="1"/>
          <p:nvPr/>
        </p:nvSpPr>
        <p:spPr>
          <a:xfrm>
            <a:off x="3422550" y="1049195"/>
            <a:ext cx="11442900" cy="904875"/>
          </a:xfrm>
          <a:prstGeom prst="rect">
            <a:avLst/>
          </a:prstGeom>
        </p:spPr>
        <p:txBody>
          <a:bodyPr lIns="0" tIns="0" rIns="0" bIns="0" rtlCol="0" anchor="t">
            <a:spAutoFit/>
          </a:bodyPr>
          <a:lstStyle/>
          <a:p>
            <a:pPr algn="ctr">
              <a:lnSpc>
                <a:spcPts val="6720"/>
              </a:lnSpc>
            </a:pPr>
            <a:r>
              <a:rPr lang="en-US" sz="5600">
                <a:solidFill>
                  <a:srgbClr val="171616"/>
                </a:solidFill>
                <a:latin typeface="Poppins Bold"/>
              </a:rPr>
              <a:t>Financial Projections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5135956" y="1991456"/>
            <a:ext cx="6304087" cy="6304087"/>
          </a:xfrm>
          <a:prstGeom prst="rect">
            <a:avLst/>
          </a:prstGeom>
        </p:spPr>
      </p:pic>
      <p:pic>
        <p:nvPicPr>
          <p:cNvPr id="3" name="Picture 3"/>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587152" y="3142946"/>
            <a:ext cx="682068" cy="682068"/>
          </a:xfrm>
          <a:prstGeom prst="rect">
            <a:avLst/>
          </a:prstGeom>
        </p:spPr>
      </p:pic>
      <p:pic>
        <p:nvPicPr>
          <p:cNvPr id="4" name="Picture 4"/>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587152" y="4282136"/>
            <a:ext cx="682068" cy="682068"/>
          </a:xfrm>
          <a:prstGeom prst="rect">
            <a:avLst/>
          </a:prstGeom>
        </p:spPr>
      </p:pic>
      <p:grpSp>
        <p:nvGrpSpPr>
          <p:cNvPr id="5" name="Group 5"/>
          <p:cNvGrpSpPr>
            <a:grpSpLocks noChangeAspect="1"/>
          </p:cNvGrpSpPr>
          <p:nvPr/>
        </p:nvGrpSpPr>
        <p:grpSpPr>
          <a:xfrm>
            <a:off x="10645716" y="3088664"/>
            <a:ext cx="7306174" cy="4109672"/>
            <a:chOff x="0" y="0"/>
            <a:chExt cx="11289030" cy="6350000"/>
          </a:xfrm>
        </p:grpSpPr>
        <p:sp>
          <p:nvSpPr>
            <p:cNvPr id="6" name="Freeform 6"/>
            <p:cNvSpPr/>
            <p:nvPr/>
          </p:nvSpPr>
          <p:spPr>
            <a:xfrm>
              <a:off x="0" y="0"/>
              <a:ext cx="11287761" cy="6350000"/>
            </a:xfrm>
            <a:custGeom>
              <a:avLst/>
              <a:gdLst/>
              <a:ahLst/>
              <a:cxnLst/>
              <a:rect l="l" t="t" r="r" b="b"/>
              <a:pathLst>
                <a:path w="11287761" h="6350000">
                  <a:moveTo>
                    <a:pt x="0" y="5824220"/>
                  </a:moveTo>
                  <a:lnTo>
                    <a:pt x="0" y="525780"/>
                  </a:lnTo>
                  <a:cubicBezTo>
                    <a:pt x="0" y="234950"/>
                    <a:pt x="234950" y="0"/>
                    <a:pt x="525780" y="0"/>
                  </a:cubicBezTo>
                  <a:lnTo>
                    <a:pt x="10761980" y="0"/>
                  </a:lnTo>
                  <a:cubicBezTo>
                    <a:pt x="11052811" y="0"/>
                    <a:pt x="11287761" y="234950"/>
                    <a:pt x="11287761" y="525780"/>
                  </a:cubicBezTo>
                  <a:lnTo>
                    <a:pt x="11287761" y="5822950"/>
                  </a:lnTo>
                  <a:cubicBezTo>
                    <a:pt x="11287761" y="6113780"/>
                    <a:pt x="11052811" y="6348730"/>
                    <a:pt x="10761980" y="6348730"/>
                  </a:cubicBezTo>
                  <a:lnTo>
                    <a:pt x="525780" y="6348730"/>
                  </a:lnTo>
                  <a:cubicBezTo>
                    <a:pt x="236220" y="6350000"/>
                    <a:pt x="0" y="6115050"/>
                    <a:pt x="0" y="5824220"/>
                  </a:cubicBezTo>
                  <a:cubicBezTo>
                    <a:pt x="0" y="5824220"/>
                    <a:pt x="0" y="5824220"/>
                    <a:pt x="0" y="5824220"/>
                  </a:cubicBezTo>
                  <a:close/>
                </a:path>
              </a:pathLst>
            </a:custGeom>
            <a:blipFill>
              <a:blip r:embed="rId5"/>
              <a:stretch>
                <a:fillRect t="-8227" b="-8227"/>
              </a:stretch>
            </a:blipFill>
          </p:spPr>
        </p:sp>
      </p:grpSp>
      <p:grpSp>
        <p:nvGrpSpPr>
          <p:cNvPr id="7" name="Group 7"/>
          <p:cNvGrpSpPr/>
          <p:nvPr/>
        </p:nvGrpSpPr>
        <p:grpSpPr>
          <a:xfrm>
            <a:off x="599075" y="613620"/>
            <a:ext cx="3721162" cy="791313"/>
            <a:chOff x="0" y="0"/>
            <a:chExt cx="4961549" cy="1055084"/>
          </a:xfrm>
        </p:grpSpPr>
        <p:pic>
          <p:nvPicPr>
            <p:cNvPr id="8" name="Picture 8"/>
            <p:cNvPicPr>
              <a:picLocks noChangeAspect="1"/>
            </p:cNvPicPr>
            <p:nvPr/>
          </p:nvPicPr>
          <p:blipFill>
            <a:blip r:embed="rId6"/>
            <a:srcRect/>
            <a:stretch>
              <a:fillRect/>
            </a:stretch>
          </p:blipFill>
          <p:spPr>
            <a:xfrm>
              <a:off x="0" y="0"/>
              <a:ext cx="1056907" cy="1055084"/>
            </a:xfrm>
            <a:prstGeom prst="rect">
              <a:avLst/>
            </a:prstGeom>
          </p:spPr>
        </p:pic>
        <p:sp>
          <p:nvSpPr>
            <p:cNvPr id="9" name="TextBox 9"/>
            <p:cNvSpPr txBox="1"/>
            <p:nvPr/>
          </p:nvSpPr>
          <p:spPr>
            <a:xfrm>
              <a:off x="1207052" y="14153"/>
              <a:ext cx="3754497" cy="769519"/>
            </a:xfrm>
            <a:prstGeom prst="rect">
              <a:avLst/>
            </a:prstGeom>
          </p:spPr>
          <p:txBody>
            <a:bodyPr lIns="0" tIns="0" rIns="0" bIns="0" rtlCol="0" anchor="t">
              <a:spAutoFit/>
            </a:bodyPr>
            <a:lstStyle/>
            <a:p>
              <a:pPr>
                <a:lnSpc>
                  <a:spcPts val="4657"/>
                </a:lnSpc>
                <a:spcBef>
                  <a:spcPct val="0"/>
                </a:spcBef>
              </a:pPr>
              <a:r>
                <a:rPr lang="en-US" sz="3326">
                  <a:solidFill>
                    <a:srgbClr val="173647"/>
                  </a:solidFill>
                  <a:latin typeface="Poppins ExtraBold"/>
                </a:rPr>
                <a:t>WasteAI</a:t>
              </a:r>
            </a:p>
          </p:txBody>
        </p:sp>
        <p:sp>
          <p:nvSpPr>
            <p:cNvPr id="10" name="TextBox 10"/>
            <p:cNvSpPr txBox="1"/>
            <p:nvPr/>
          </p:nvSpPr>
          <p:spPr>
            <a:xfrm>
              <a:off x="1207052" y="774147"/>
              <a:ext cx="2636248" cy="132679"/>
            </a:xfrm>
            <a:prstGeom prst="rect">
              <a:avLst/>
            </a:prstGeom>
          </p:spPr>
          <p:txBody>
            <a:bodyPr lIns="0" tIns="0" rIns="0" bIns="0" rtlCol="0" anchor="t">
              <a:spAutoFit/>
            </a:bodyPr>
            <a:lstStyle/>
            <a:p>
              <a:pPr>
                <a:lnSpc>
                  <a:spcPts val="853"/>
                </a:lnSpc>
                <a:spcBef>
                  <a:spcPct val="0"/>
                </a:spcBef>
              </a:pPr>
              <a:r>
                <a:rPr lang="en-US" sz="609" spc="372">
                  <a:solidFill>
                    <a:srgbClr val="173647"/>
                  </a:solidFill>
                  <a:latin typeface="Open Sans"/>
                </a:rPr>
                <a:t>FOR THE BETTER WORLD</a:t>
              </a:r>
            </a:p>
          </p:txBody>
        </p:sp>
      </p:grpSp>
      <p:sp>
        <p:nvSpPr>
          <p:cNvPr id="11" name="TextBox 11"/>
          <p:cNvSpPr txBox="1"/>
          <p:nvPr/>
        </p:nvSpPr>
        <p:spPr>
          <a:xfrm>
            <a:off x="1587152" y="1713539"/>
            <a:ext cx="6496040" cy="904875"/>
          </a:xfrm>
          <a:prstGeom prst="rect">
            <a:avLst/>
          </a:prstGeom>
        </p:spPr>
        <p:txBody>
          <a:bodyPr lIns="0" tIns="0" rIns="0" bIns="0" rtlCol="0" anchor="t">
            <a:spAutoFit/>
          </a:bodyPr>
          <a:lstStyle/>
          <a:p>
            <a:pPr>
              <a:lnSpc>
                <a:spcPts val="6720"/>
              </a:lnSpc>
            </a:pPr>
            <a:r>
              <a:rPr lang="en-US" sz="5600">
                <a:solidFill>
                  <a:srgbClr val="000000"/>
                </a:solidFill>
                <a:latin typeface="Poppins Bold"/>
              </a:rPr>
              <a:t>Problems</a:t>
            </a:r>
          </a:p>
        </p:txBody>
      </p:sp>
      <p:sp>
        <p:nvSpPr>
          <p:cNvPr id="12" name="TextBox 12"/>
          <p:cNvSpPr txBox="1"/>
          <p:nvPr/>
        </p:nvSpPr>
        <p:spPr>
          <a:xfrm>
            <a:off x="1648358" y="3315154"/>
            <a:ext cx="559658" cy="290027"/>
          </a:xfrm>
          <a:prstGeom prst="rect">
            <a:avLst/>
          </a:prstGeom>
        </p:spPr>
        <p:txBody>
          <a:bodyPr lIns="0" tIns="0" rIns="0" bIns="0" rtlCol="0" anchor="t">
            <a:spAutoFit/>
          </a:bodyPr>
          <a:lstStyle/>
          <a:p>
            <a:pPr algn="ctr">
              <a:lnSpc>
                <a:spcPts val="2250"/>
              </a:lnSpc>
              <a:spcBef>
                <a:spcPct val="0"/>
              </a:spcBef>
            </a:pPr>
            <a:r>
              <a:rPr lang="en-US" sz="1607">
                <a:solidFill>
                  <a:srgbClr val="FFFFFF"/>
                </a:solidFill>
                <a:latin typeface="Poppins Bold"/>
              </a:rPr>
              <a:t>01</a:t>
            </a:r>
          </a:p>
        </p:txBody>
      </p:sp>
      <p:sp>
        <p:nvSpPr>
          <p:cNvPr id="13" name="TextBox 13"/>
          <p:cNvSpPr txBox="1"/>
          <p:nvPr/>
        </p:nvSpPr>
        <p:spPr>
          <a:xfrm>
            <a:off x="2562271" y="4244036"/>
            <a:ext cx="7731020" cy="1234441"/>
          </a:xfrm>
          <a:prstGeom prst="rect">
            <a:avLst/>
          </a:prstGeom>
        </p:spPr>
        <p:txBody>
          <a:bodyPr lIns="0" tIns="0" rIns="0" bIns="0" rtlCol="0" anchor="t">
            <a:spAutoFit/>
          </a:bodyPr>
          <a:lstStyle/>
          <a:p>
            <a:pPr algn="just">
              <a:lnSpc>
                <a:spcPts val="3359"/>
              </a:lnSpc>
              <a:spcBef>
                <a:spcPct val="0"/>
              </a:spcBef>
            </a:pPr>
            <a:r>
              <a:rPr lang="en-US" sz="2399">
                <a:solidFill>
                  <a:srgbClr val="000000"/>
                </a:solidFill>
                <a:latin typeface="Open Sans Bold"/>
              </a:rPr>
              <a:t>Production and consumption of the resulting resources end with an important issue related to waste management. (Hanafi et al., 2018)</a:t>
            </a:r>
          </a:p>
        </p:txBody>
      </p:sp>
      <p:sp>
        <p:nvSpPr>
          <p:cNvPr id="14" name="TextBox 14"/>
          <p:cNvSpPr txBox="1"/>
          <p:nvPr/>
        </p:nvSpPr>
        <p:spPr>
          <a:xfrm>
            <a:off x="1648358" y="4454344"/>
            <a:ext cx="559658" cy="290027"/>
          </a:xfrm>
          <a:prstGeom prst="rect">
            <a:avLst/>
          </a:prstGeom>
        </p:spPr>
        <p:txBody>
          <a:bodyPr lIns="0" tIns="0" rIns="0" bIns="0" rtlCol="0" anchor="t">
            <a:spAutoFit/>
          </a:bodyPr>
          <a:lstStyle/>
          <a:p>
            <a:pPr algn="ctr">
              <a:lnSpc>
                <a:spcPts val="2250"/>
              </a:lnSpc>
              <a:spcBef>
                <a:spcPct val="0"/>
              </a:spcBef>
            </a:pPr>
            <a:r>
              <a:rPr lang="en-US" sz="1607">
                <a:solidFill>
                  <a:srgbClr val="FFFFFF"/>
                </a:solidFill>
                <a:latin typeface="Poppins Bold"/>
              </a:rPr>
              <a:t>02</a:t>
            </a:r>
          </a:p>
        </p:txBody>
      </p:sp>
      <p:sp>
        <p:nvSpPr>
          <p:cNvPr id="15" name="TextBox 15"/>
          <p:cNvSpPr txBox="1"/>
          <p:nvPr/>
        </p:nvSpPr>
        <p:spPr>
          <a:xfrm>
            <a:off x="2562271" y="3104846"/>
            <a:ext cx="7731020" cy="815341"/>
          </a:xfrm>
          <a:prstGeom prst="rect">
            <a:avLst/>
          </a:prstGeom>
        </p:spPr>
        <p:txBody>
          <a:bodyPr lIns="0" tIns="0" rIns="0" bIns="0" rtlCol="0" anchor="t">
            <a:spAutoFit/>
          </a:bodyPr>
          <a:lstStyle/>
          <a:p>
            <a:pPr algn="just">
              <a:lnSpc>
                <a:spcPts val="3359"/>
              </a:lnSpc>
              <a:spcBef>
                <a:spcPct val="0"/>
              </a:spcBef>
            </a:pPr>
            <a:r>
              <a:rPr lang="en-US" sz="2399">
                <a:solidFill>
                  <a:srgbClr val="000000"/>
                </a:solidFill>
                <a:latin typeface="Open Sans Bold"/>
              </a:rPr>
              <a:t>Conventional garbage collection is not efficient. (Gopi et al., 2021)</a:t>
            </a:r>
          </a:p>
        </p:txBody>
      </p:sp>
      <p:pic>
        <p:nvPicPr>
          <p:cNvPr id="16" name="Picture 16"/>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587152" y="8271806"/>
            <a:ext cx="682068" cy="682068"/>
          </a:xfrm>
          <a:prstGeom prst="rect">
            <a:avLst/>
          </a:prstGeom>
        </p:spPr>
      </p:pic>
      <p:sp>
        <p:nvSpPr>
          <p:cNvPr id="17" name="TextBox 17"/>
          <p:cNvSpPr txBox="1"/>
          <p:nvPr/>
        </p:nvSpPr>
        <p:spPr>
          <a:xfrm>
            <a:off x="2562271" y="8233706"/>
            <a:ext cx="7731020" cy="1234441"/>
          </a:xfrm>
          <a:prstGeom prst="rect">
            <a:avLst/>
          </a:prstGeom>
        </p:spPr>
        <p:txBody>
          <a:bodyPr lIns="0" tIns="0" rIns="0" bIns="0" rtlCol="0" anchor="t">
            <a:spAutoFit/>
          </a:bodyPr>
          <a:lstStyle/>
          <a:p>
            <a:pPr algn="just">
              <a:lnSpc>
                <a:spcPts val="3359"/>
              </a:lnSpc>
              <a:spcBef>
                <a:spcPct val="0"/>
              </a:spcBef>
            </a:pPr>
            <a:r>
              <a:rPr lang="en-US" sz="2399">
                <a:solidFill>
                  <a:srgbClr val="000000"/>
                </a:solidFill>
                <a:latin typeface="Open Sans Bold"/>
              </a:rPr>
              <a:t>Need a more robust and firm strategy and action plan to implement the Circular Economy. (Indonesia Circular Economy Forum)</a:t>
            </a:r>
          </a:p>
        </p:txBody>
      </p:sp>
      <p:sp>
        <p:nvSpPr>
          <p:cNvPr id="18" name="TextBox 18"/>
          <p:cNvSpPr txBox="1"/>
          <p:nvPr/>
        </p:nvSpPr>
        <p:spPr>
          <a:xfrm>
            <a:off x="1648358" y="8444014"/>
            <a:ext cx="559658" cy="290027"/>
          </a:xfrm>
          <a:prstGeom prst="rect">
            <a:avLst/>
          </a:prstGeom>
        </p:spPr>
        <p:txBody>
          <a:bodyPr lIns="0" tIns="0" rIns="0" bIns="0" rtlCol="0" anchor="t">
            <a:spAutoFit/>
          </a:bodyPr>
          <a:lstStyle/>
          <a:p>
            <a:pPr algn="ctr">
              <a:lnSpc>
                <a:spcPts val="2250"/>
              </a:lnSpc>
              <a:spcBef>
                <a:spcPct val="0"/>
              </a:spcBef>
            </a:pPr>
            <a:r>
              <a:rPr lang="en-US" sz="1607">
                <a:solidFill>
                  <a:srgbClr val="FFFFFF"/>
                </a:solidFill>
                <a:latin typeface="Poppins Bold"/>
              </a:rPr>
              <a:t>04</a:t>
            </a:r>
          </a:p>
        </p:txBody>
      </p:sp>
      <p:pic>
        <p:nvPicPr>
          <p:cNvPr id="19" name="Picture 19"/>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587152" y="5875315"/>
            <a:ext cx="682068" cy="682068"/>
          </a:xfrm>
          <a:prstGeom prst="rect">
            <a:avLst/>
          </a:prstGeom>
        </p:spPr>
      </p:pic>
      <p:sp>
        <p:nvSpPr>
          <p:cNvPr id="20" name="TextBox 20"/>
          <p:cNvSpPr txBox="1"/>
          <p:nvPr/>
        </p:nvSpPr>
        <p:spPr>
          <a:xfrm>
            <a:off x="2562271" y="5837215"/>
            <a:ext cx="7731020" cy="2072641"/>
          </a:xfrm>
          <a:prstGeom prst="rect">
            <a:avLst/>
          </a:prstGeom>
        </p:spPr>
        <p:txBody>
          <a:bodyPr lIns="0" tIns="0" rIns="0" bIns="0" rtlCol="0" anchor="t">
            <a:spAutoFit/>
          </a:bodyPr>
          <a:lstStyle/>
          <a:p>
            <a:pPr algn="just">
              <a:lnSpc>
                <a:spcPts val="3359"/>
              </a:lnSpc>
              <a:spcBef>
                <a:spcPct val="0"/>
              </a:spcBef>
            </a:pPr>
            <a:r>
              <a:rPr lang="en-US" sz="2399">
                <a:solidFill>
                  <a:srgbClr val="000000"/>
                </a:solidFill>
                <a:latin typeface="Open Sans Bold"/>
              </a:rPr>
              <a:t>The combination of businesses and residential areas creates a lot of garbage to deal with. And it’s only getting worse – according to the World Bank, global waste generation is expected to increase by 70% by 2025.</a:t>
            </a:r>
          </a:p>
        </p:txBody>
      </p:sp>
      <p:sp>
        <p:nvSpPr>
          <p:cNvPr id="21" name="TextBox 21"/>
          <p:cNvSpPr txBox="1"/>
          <p:nvPr/>
        </p:nvSpPr>
        <p:spPr>
          <a:xfrm>
            <a:off x="1648358" y="6047523"/>
            <a:ext cx="559658" cy="290027"/>
          </a:xfrm>
          <a:prstGeom prst="rect">
            <a:avLst/>
          </a:prstGeom>
        </p:spPr>
        <p:txBody>
          <a:bodyPr lIns="0" tIns="0" rIns="0" bIns="0" rtlCol="0" anchor="t">
            <a:spAutoFit/>
          </a:bodyPr>
          <a:lstStyle/>
          <a:p>
            <a:pPr algn="ctr">
              <a:lnSpc>
                <a:spcPts val="2250"/>
              </a:lnSpc>
              <a:spcBef>
                <a:spcPct val="0"/>
              </a:spcBef>
            </a:pPr>
            <a:r>
              <a:rPr lang="en-US" sz="1607">
                <a:solidFill>
                  <a:srgbClr val="FFFFFF"/>
                </a:solidFill>
                <a:latin typeface="Poppins Bold"/>
              </a:rPr>
              <a:t>03</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7530309" y="237387"/>
            <a:ext cx="3721162" cy="791313"/>
            <a:chOff x="0" y="0"/>
            <a:chExt cx="4961549" cy="1055084"/>
          </a:xfrm>
        </p:grpSpPr>
        <p:pic>
          <p:nvPicPr>
            <p:cNvPr id="3" name="Picture 3"/>
            <p:cNvPicPr>
              <a:picLocks noChangeAspect="1"/>
            </p:cNvPicPr>
            <p:nvPr/>
          </p:nvPicPr>
          <p:blipFill>
            <a:blip r:embed="rId4"/>
            <a:srcRect/>
            <a:stretch>
              <a:fillRect/>
            </a:stretch>
          </p:blipFill>
          <p:spPr>
            <a:xfrm>
              <a:off x="0" y="0"/>
              <a:ext cx="1056907" cy="1055084"/>
            </a:xfrm>
            <a:prstGeom prst="rect">
              <a:avLst/>
            </a:prstGeom>
          </p:spPr>
        </p:pic>
        <p:sp>
          <p:nvSpPr>
            <p:cNvPr id="4" name="TextBox 4"/>
            <p:cNvSpPr txBox="1"/>
            <p:nvPr/>
          </p:nvSpPr>
          <p:spPr>
            <a:xfrm>
              <a:off x="1207052" y="14153"/>
              <a:ext cx="3754497" cy="769519"/>
            </a:xfrm>
            <a:prstGeom prst="rect">
              <a:avLst/>
            </a:prstGeom>
          </p:spPr>
          <p:txBody>
            <a:bodyPr lIns="0" tIns="0" rIns="0" bIns="0" rtlCol="0" anchor="t">
              <a:spAutoFit/>
            </a:bodyPr>
            <a:lstStyle/>
            <a:p>
              <a:pPr>
                <a:lnSpc>
                  <a:spcPts val="4657"/>
                </a:lnSpc>
                <a:spcBef>
                  <a:spcPct val="0"/>
                </a:spcBef>
              </a:pPr>
              <a:r>
                <a:rPr lang="en-US" sz="3326">
                  <a:solidFill>
                    <a:srgbClr val="173647"/>
                  </a:solidFill>
                  <a:latin typeface="Poppins ExtraBold"/>
                </a:rPr>
                <a:t>WasteAI</a:t>
              </a:r>
            </a:p>
          </p:txBody>
        </p:sp>
        <p:sp>
          <p:nvSpPr>
            <p:cNvPr id="5" name="TextBox 5"/>
            <p:cNvSpPr txBox="1"/>
            <p:nvPr/>
          </p:nvSpPr>
          <p:spPr>
            <a:xfrm>
              <a:off x="1207052" y="774147"/>
              <a:ext cx="2636248" cy="132679"/>
            </a:xfrm>
            <a:prstGeom prst="rect">
              <a:avLst/>
            </a:prstGeom>
          </p:spPr>
          <p:txBody>
            <a:bodyPr lIns="0" tIns="0" rIns="0" bIns="0" rtlCol="0" anchor="t">
              <a:spAutoFit/>
            </a:bodyPr>
            <a:lstStyle/>
            <a:p>
              <a:pPr>
                <a:lnSpc>
                  <a:spcPts val="853"/>
                </a:lnSpc>
                <a:spcBef>
                  <a:spcPct val="0"/>
                </a:spcBef>
              </a:pPr>
              <a:r>
                <a:rPr lang="en-US" sz="609" spc="372">
                  <a:solidFill>
                    <a:srgbClr val="173647"/>
                  </a:solidFill>
                  <a:latin typeface="Open Sans"/>
                </a:rPr>
                <a:t>FOR THE BETTER WORLD</a:t>
              </a:r>
            </a:p>
          </p:txBody>
        </p:sp>
      </p:grpSp>
      <p:pic>
        <p:nvPicPr>
          <p:cNvPr id="6" name="Picture 6">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rcRect/>
          <a:stretch>
            <a:fillRect/>
          </a:stretch>
        </p:blipFill>
        <p:spPr>
          <a:xfrm>
            <a:off x="4505421" y="2300432"/>
            <a:ext cx="9277157" cy="6957868"/>
          </a:xfrm>
          <a:prstGeom prst="rect">
            <a:avLst/>
          </a:prstGeom>
        </p:spPr>
      </p:pic>
      <p:sp>
        <p:nvSpPr>
          <p:cNvPr id="7" name="TextBox 7"/>
          <p:cNvSpPr txBox="1"/>
          <p:nvPr/>
        </p:nvSpPr>
        <p:spPr>
          <a:xfrm>
            <a:off x="3002294" y="1183554"/>
            <a:ext cx="12283412" cy="904875"/>
          </a:xfrm>
          <a:prstGeom prst="rect">
            <a:avLst/>
          </a:prstGeom>
        </p:spPr>
        <p:txBody>
          <a:bodyPr lIns="0" tIns="0" rIns="0" bIns="0" rtlCol="0" anchor="t">
            <a:spAutoFit/>
          </a:bodyPr>
          <a:lstStyle/>
          <a:p>
            <a:pPr algn="ctr">
              <a:lnSpc>
                <a:spcPts val="6720"/>
              </a:lnSpc>
            </a:pPr>
            <a:r>
              <a:rPr lang="en-US" sz="5600">
                <a:solidFill>
                  <a:srgbClr val="171616"/>
                </a:solidFill>
                <a:latin typeface="Poppins Bold"/>
              </a:rPr>
              <a:t>Object Detection Implementation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0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0">
                <p:cTn id="7" repeatCount="indefinite"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7530309" y="237387"/>
            <a:ext cx="3721162" cy="791313"/>
            <a:chOff x="0" y="0"/>
            <a:chExt cx="4961549" cy="1055084"/>
          </a:xfrm>
        </p:grpSpPr>
        <p:pic>
          <p:nvPicPr>
            <p:cNvPr id="3" name="Picture 3"/>
            <p:cNvPicPr>
              <a:picLocks noChangeAspect="1"/>
            </p:cNvPicPr>
            <p:nvPr/>
          </p:nvPicPr>
          <p:blipFill>
            <a:blip r:embed="rId4"/>
            <a:srcRect/>
            <a:stretch>
              <a:fillRect/>
            </a:stretch>
          </p:blipFill>
          <p:spPr>
            <a:xfrm>
              <a:off x="0" y="0"/>
              <a:ext cx="1056907" cy="1055084"/>
            </a:xfrm>
            <a:prstGeom prst="rect">
              <a:avLst/>
            </a:prstGeom>
          </p:spPr>
        </p:pic>
        <p:sp>
          <p:nvSpPr>
            <p:cNvPr id="4" name="TextBox 4"/>
            <p:cNvSpPr txBox="1"/>
            <p:nvPr/>
          </p:nvSpPr>
          <p:spPr>
            <a:xfrm>
              <a:off x="1207052" y="14153"/>
              <a:ext cx="3754497" cy="769519"/>
            </a:xfrm>
            <a:prstGeom prst="rect">
              <a:avLst/>
            </a:prstGeom>
          </p:spPr>
          <p:txBody>
            <a:bodyPr lIns="0" tIns="0" rIns="0" bIns="0" rtlCol="0" anchor="t">
              <a:spAutoFit/>
            </a:bodyPr>
            <a:lstStyle/>
            <a:p>
              <a:pPr>
                <a:lnSpc>
                  <a:spcPts val="4657"/>
                </a:lnSpc>
                <a:spcBef>
                  <a:spcPct val="0"/>
                </a:spcBef>
              </a:pPr>
              <a:r>
                <a:rPr lang="en-US" sz="3326">
                  <a:solidFill>
                    <a:srgbClr val="173647"/>
                  </a:solidFill>
                  <a:latin typeface="Poppins ExtraBold"/>
                </a:rPr>
                <a:t>WasteAI</a:t>
              </a:r>
            </a:p>
          </p:txBody>
        </p:sp>
        <p:sp>
          <p:nvSpPr>
            <p:cNvPr id="5" name="TextBox 5"/>
            <p:cNvSpPr txBox="1"/>
            <p:nvPr/>
          </p:nvSpPr>
          <p:spPr>
            <a:xfrm>
              <a:off x="1207052" y="774147"/>
              <a:ext cx="2636248" cy="132679"/>
            </a:xfrm>
            <a:prstGeom prst="rect">
              <a:avLst/>
            </a:prstGeom>
          </p:spPr>
          <p:txBody>
            <a:bodyPr lIns="0" tIns="0" rIns="0" bIns="0" rtlCol="0" anchor="t">
              <a:spAutoFit/>
            </a:bodyPr>
            <a:lstStyle/>
            <a:p>
              <a:pPr>
                <a:lnSpc>
                  <a:spcPts val="853"/>
                </a:lnSpc>
                <a:spcBef>
                  <a:spcPct val="0"/>
                </a:spcBef>
              </a:pPr>
              <a:r>
                <a:rPr lang="en-US" sz="609" spc="372">
                  <a:solidFill>
                    <a:srgbClr val="173647"/>
                  </a:solidFill>
                  <a:latin typeface="Open Sans"/>
                </a:rPr>
                <a:t>FOR THE BETTER WORLD</a:t>
              </a:r>
            </a:p>
          </p:txBody>
        </p:sp>
      </p:grpSp>
      <p:pic>
        <p:nvPicPr>
          <p:cNvPr id="6" name="Picture 6">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rcRect/>
          <a:stretch>
            <a:fillRect/>
          </a:stretch>
        </p:blipFill>
        <p:spPr>
          <a:xfrm>
            <a:off x="3203937" y="2297979"/>
            <a:ext cx="12373905" cy="6960321"/>
          </a:xfrm>
          <a:prstGeom prst="rect">
            <a:avLst/>
          </a:prstGeom>
        </p:spPr>
      </p:pic>
      <p:sp>
        <p:nvSpPr>
          <p:cNvPr id="7" name="TextBox 7"/>
          <p:cNvSpPr txBox="1"/>
          <p:nvPr/>
        </p:nvSpPr>
        <p:spPr>
          <a:xfrm>
            <a:off x="3002294" y="1183554"/>
            <a:ext cx="12283412" cy="904875"/>
          </a:xfrm>
          <a:prstGeom prst="rect">
            <a:avLst/>
          </a:prstGeom>
        </p:spPr>
        <p:txBody>
          <a:bodyPr lIns="0" tIns="0" rIns="0" bIns="0" rtlCol="0" anchor="t">
            <a:spAutoFit/>
          </a:bodyPr>
          <a:lstStyle/>
          <a:p>
            <a:pPr algn="ctr">
              <a:lnSpc>
                <a:spcPts val="6720"/>
              </a:lnSpc>
            </a:pPr>
            <a:r>
              <a:rPr lang="en-US" sz="5600">
                <a:solidFill>
                  <a:srgbClr val="171616"/>
                </a:solidFill>
                <a:latin typeface="Poppins Bold"/>
              </a:rPr>
              <a:t>Prototype Testing</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987"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repeatCount="indefinite"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3304870" y="3531602"/>
            <a:ext cx="3349845" cy="3349831"/>
            <a:chOff x="0" y="0"/>
            <a:chExt cx="6350000" cy="6349975"/>
          </a:xfrm>
        </p:grpSpPr>
        <p:sp>
          <p:nvSpPr>
            <p:cNvPr id="3" name="Freeform 3"/>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2"/>
              <a:stretch>
                <a:fillRect l="-61276" t="-103578" r="-84358" b="-123860"/>
              </a:stretch>
            </a:blipFill>
          </p:spPr>
        </p:sp>
      </p:grpSp>
      <p:grpSp>
        <p:nvGrpSpPr>
          <p:cNvPr id="4" name="Group 4"/>
          <p:cNvGrpSpPr>
            <a:grpSpLocks noChangeAspect="1"/>
          </p:cNvGrpSpPr>
          <p:nvPr/>
        </p:nvGrpSpPr>
        <p:grpSpPr>
          <a:xfrm>
            <a:off x="7387616" y="3531602"/>
            <a:ext cx="3349845" cy="3349831"/>
            <a:chOff x="0" y="0"/>
            <a:chExt cx="6350000" cy="6349975"/>
          </a:xfrm>
        </p:grpSpPr>
        <p:sp>
          <p:nvSpPr>
            <p:cNvPr id="5" name="Freeform 5"/>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3"/>
              <a:stretch>
                <a:fillRect l="-41038" t="-60130" r="-44377" b="-87091"/>
              </a:stretch>
            </a:blipFill>
          </p:spPr>
        </p:sp>
      </p:grpSp>
      <p:grpSp>
        <p:nvGrpSpPr>
          <p:cNvPr id="6" name="Group 6"/>
          <p:cNvGrpSpPr>
            <a:grpSpLocks noChangeAspect="1"/>
          </p:cNvGrpSpPr>
          <p:nvPr/>
        </p:nvGrpSpPr>
        <p:grpSpPr>
          <a:xfrm>
            <a:off x="11470361" y="3531602"/>
            <a:ext cx="3349845" cy="3349831"/>
            <a:chOff x="0" y="0"/>
            <a:chExt cx="6350000" cy="6349975"/>
          </a:xfrm>
        </p:grpSpPr>
        <p:sp>
          <p:nvSpPr>
            <p:cNvPr id="7" name="Freeform 7"/>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4"/>
              <a:stretch>
                <a:fillRect t="-16666" b="-16666"/>
              </a:stretch>
            </a:blipFill>
          </p:spPr>
        </p:sp>
      </p:grpSp>
      <p:pic>
        <p:nvPicPr>
          <p:cNvPr id="8" name="Picture 8"/>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04870" y="7409653"/>
            <a:ext cx="3485193" cy="1096252"/>
          </a:xfrm>
          <a:prstGeom prst="rect">
            <a:avLst/>
          </a:prstGeom>
        </p:spPr>
      </p:pic>
      <p:pic>
        <p:nvPicPr>
          <p:cNvPr id="9" name="Picture 9"/>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7319941" y="7409653"/>
            <a:ext cx="3485193" cy="1096252"/>
          </a:xfrm>
          <a:prstGeom prst="rect">
            <a:avLst/>
          </a:prstGeom>
        </p:spPr>
      </p:pic>
      <p:pic>
        <p:nvPicPr>
          <p:cNvPr id="10" name="Picture 10"/>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1470361" y="7409653"/>
            <a:ext cx="3485193" cy="1096252"/>
          </a:xfrm>
          <a:prstGeom prst="rect">
            <a:avLst/>
          </a:prstGeom>
        </p:spPr>
      </p:pic>
      <p:sp>
        <p:nvSpPr>
          <p:cNvPr id="11" name="TextBox 11"/>
          <p:cNvSpPr txBox="1"/>
          <p:nvPr/>
        </p:nvSpPr>
        <p:spPr>
          <a:xfrm>
            <a:off x="3237196" y="7794901"/>
            <a:ext cx="3485193" cy="297180"/>
          </a:xfrm>
          <a:prstGeom prst="rect">
            <a:avLst/>
          </a:prstGeom>
        </p:spPr>
        <p:txBody>
          <a:bodyPr lIns="0" tIns="0" rIns="0" bIns="0" rtlCol="0" anchor="t">
            <a:spAutoFit/>
          </a:bodyPr>
          <a:lstStyle/>
          <a:p>
            <a:pPr algn="ctr">
              <a:lnSpc>
                <a:spcPts val="2519"/>
              </a:lnSpc>
              <a:spcBef>
                <a:spcPct val="0"/>
              </a:spcBef>
            </a:pPr>
            <a:r>
              <a:rPr lang="en-US" sz="1799">
                <a:solidFill>
                  <a:srgbClr val="FFFFFF"/>
                </a:solidFill>
                <a:latin typeface="Open Sans Light Bold"/>
              </a:rPr>
              <a:t>Ricky Indra Gunawan</a:t>
            </a:r>
          </a:p>
        </p:txBody>
      </p:sp>
      <p:sp>
        <p:nvSpPr>
          <p:cNvPr id="12" name="TextBox 12"/>
          <p:cNvSpPr txBox="1"/>
          <p:nvPr/>
        </p:nvSpPr>
        <p:spPr>
          <a:xfrm>
            <a:off x="7319941" y="7614879"/>
            <a:ext cx="3485193" cy="925830"/>
          </a:xfrm>
          <a:prstGeom prst="rect">
            <a:avLst/>
          </a:prstGeom>
        </p:spPr>
        <p:txBody>
          <a:bodyPr lIns="0" tIns="0" rIns="0" bIns="0" rtlCol="0" anchor="t">
            <a:spAutoFit/>
          </a:bodyPr>
          <a:lstStyle/>
          <a:p>
            <a:pPr algn="ctr">
              <a:lnSpc>
                <a:spcPts val="2519"/>
              </a:lnSpc>
            </a:pPr>
            <a:r>
              <a:rPr lang="en-US" sz="1799">
                <a:solidFill>
                  <a:srgbClr val="FFFFFF"/>
                </a:solidFill>
                <a:latin typeface="Open Sans Light Bold"/>
              </a:rPr>
              <a:t>Muhammad Kevin </a:t>
            </a:r>
          </a:p>
          <a:p>
            <a:pPr algn="ctr">
              <a:lnSpc>
                <a:spcPts val="2519"/>
              </a:lnSpc>
            </a:pPr>
            <a:r>
              <a:rPr lang="en-US" sz="1799">
                <a:solidFill>
                  <a:srgbClr val="FFFFFF"/>
                </a:solidFill>
                <a:latin typeface="Open Sans Light Bold"/>
              </a:rPr>
              <a:t>Mahendra Caropeboka</a:t>
            </a:r>
          </a:p>
          <a:p>
            <a:pPr algn="ctr">
              <a:lnSpc>
                <a:spcPts val="2519"/>
              </a:lnSpc>
              <a:spcBef>
                <a:spcPct val="0"/>
              </a:spcBef>
            </a:pPr>
            <a:endParaRPr lang="en-US" sz="1799">
              <a:solidFill>
                <a:srgbClr val="FFFFFF"/>
              </a:solidFill>
              <a:latin typeface="Open Sans Light Bold"/>
            </a:endParaRPr>
          </a:p>
        </p:txBody>
      </p:sp>
      <p:sp>
        <p:nvSpPr>
          <p:cNvPr id="13" name="TextBox 13"/>
          <p:cNvSpPr txBox="1"/>
          <p:nvPr/>
        </p:nvSpPr>
        <p:spPr>
          <a:xfrm>
            <a:off x="11402687" y="7794901"/>
            <a:ext cx="3485193" cy="297180"/>
          </a:xfrm>
          <a:prstGeom prst="rect">
            <a:avLst/>
          </a:prstGeom>
        </p:spPr>
        <p:txBody>
          <a:bodyPr lIns="0" tIns="0" rIns="0" bIns="0" rtlCol="0" anchor="t">
            <a:spAutoFit/>
          </a:bodyPr>
          <a:lstStyle/>
          <a:p>
            <a:pPr algn="ctr">
              <a:lnSpc>
                <a:spcPts val="2519"/>
              </a:lnSpc>
              <a:spcBef>
                <a:spcPct val="0"/>
              </a:spcBef>
            </a:pPr>
            <a:r>
              <a:rPr lang="en-US" sz="1799">
                <a:solidFill>
                  <a:srgbClr val="FFFFFF"/>
                </a:solidFill>
                <a:latin typeface="Open Sans Light Bold"/>
              </a:rPr>
              <a:t>Hanifa Mahira</a:t>
            </a:r>
          </a:p>
        </p:txBody>
      </p:sp>
      <p:sp>
        <p:nvSpPr>
          <p:cNvPr id="14" name="TextBox 14"/>
          <p:cNvSpPr txBox="1"/>
          <p:nvPr/>
        </p:nvSpPr>
        <p:spPr>
          <a:xfrm>
            <a:off x="3558162" y="1559927"/>
            <a:ext cx="11171677" cy="904875"/>
          </a:xfrm>
          <a:prstGeom prst="rect">
            <a:avLst/>
          </a:prstGeom>
        </p:spPr>
        <p:txBody>
          <a:bodyPr lIns="0" tIns="0" rIns="0" bIns="0" rtlCol="0" anchor="t">
            <a:spAutoFit/>
          </a:bodyPr>
          <a:lstStyle/>
          <a:p>
            <a:pPr algn="ctr">
              <a:lnSpc>
                <a:spcPts val="6720"/>
              </a:lnSpc>
            </a:pPr>
            <a:r>
              <a:rPr lang="en-US" sz="5600">
                <a:solidFill>
                  <a:srgbClr val="171616"/>
                </a:solidFill>
                <a:latin typeface="Poppins Bold"/>
              </a:rPr>
              <a:t>Meet The Team</a:t>
            </a:r>
          </a:p>
        </p:txBody>
      </p:sp>
      <p:grpSp>
        <p:nvGrpSpPr>
          <p:cNvPr id="15" name="Group 15"/>
          <p:cNvGrpSpPr/>
          <p:nvPr/>
        </p:nvGrpSpPr>
        <p:grpSpPr>
          <a:xfrm>
            <a:off x="599075" y="613620"/>
            <a:ext cx="3721162" cy="791313"/>
            <a:chOff x="0" y="0"/>
            <a:chExt cx="4961549" cy="1055084"/>
          </a:xfrm>
        </p:grpSpPr>
        <p:pic>
          <p:nvPicPr>
            <p:cNvPr id="16" name="Picture 16"/>
            <p:cNvPicPr>
              <a:picLocks noChangeAspect="1"/>
            </p:cNvPicPr>
            <p:nvPr/>
          </p:nvPicPr>
          <p:blipFill>
            <a:blip r:embed="rId7"/>
            <a:srcRect/>
            <a:stretch>
              <a:fillRect/>
            </a:stretch>
          </p:blipFill>
          <p:spPr>
            <a:xfrm>
              <a:off x="0" y="0"/>
              <a:ext cx="1056907" cy="1055084"/>
            </a:xfrm>
            <a:prstGeom prst="rect">
              <a:avLst/>
            </a:prstGeom>
          </p:spPr>
        </p:pic>
        <p:sp>
          <p:nvSpPr>
            <p:cNvPr id="17" name="TextBox 17"/>
            <p:cNvSpPr txBox="1"/>
            <p:nvPr/>
          </p:nvSpPr>
          <p:spPr>
            <a:xfrm>
              <a:off x="1207052" y="14153"/>
              <a:ext cx="3754497" cy="769519"/>
            </a:xfrm>
            <a:prstGeom prst="rect">
              <a:avLst/>
            </a:prstGeom>
          </p:spPr>
          <p:txBody>
            <a:bodyPr lIns="0" tIns="0" rIns="0" bIns="0" rtlCol="0" anchor="t">
              <a:spAutoFit/>
            </a:bodyPr>
            <a:lstStyle/>
            <a:p>
              <a:pPr>
                <a:lnSpc>
                  <a:spcPts val="4657"/>
                </a:lnSpc>
                <a:spcBef>
                  <a:spcPct val="0"/>
                </a:spcBef>
              </a:pPr>
              <a:r>
                <a:rPr lang="en-US" sz="3326">
                  <a:solidFill>
                    <a:srgbClr val="173647"/>
                  </a:solidFill>
                  <a:latin typeface="Poppins ExtraBold"/>
                </a:rPr>
                <a:t>WasteAI</a:t>
              </a:r>
            </a:p>
          </p:txBody>
        </p:sp>
        <p:sp>
          <p:nvSpPr>
            <p:cNvPr id="18" name="TextBox 18"/>
            <p:cNvSpPr txBox="1"/>
            <p:nvPr/>
          </p:nvSpPr>
          <p:spPr>
            <a:xfrm>
              <a:off x="1207052" y="774147"/>
              <a:ext cx="2636248" cy="132679"/>
            </a:xfrm>
            <a:prstGeom prst="rect">
              <a:avLst/>
            </a:prstGeom>
          </p:spPr>
          <p:txBody>
            <a:bodyPr lIns="0" tIns="0" rIns="0" bIns="0" rtlCol="0" anchor="t">
              <a:spAutoFit/>
            </a:bodyPr>
            <a:lstStyle/>
            <a:p>
              <a:pPr>
                <a:lnSpc>
                  <a:spcPts val="853"/>
                </a:lnSpc>
                <a:spcBef>
                  <a:spcPct val="0"/>
                </a:spcBef>
              </a:pPr>
              <a:r>
                <a:rPr lang="en-US" sz="609" spc="372">
                  <a:solidFill>
                    <a:srgbClr val="173647"/>
                  </a:solidFill>
                  <a:latin typeface="Open Sans"/>
                </a:rPr>
                <a:t>FOR THE BETTER WORLD</a:t>
              </a:r>
            </a:p>
          </p:txBody>
        </p:sp>
      </p:grpSp>
      <p:pic>
        <p:nvPicPr>
          <p:cNvPr id="19" name="Picture 19"/>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4923308" y="-1307292"/>
            <a:ext cx="4671984" cy="4671984"/>
          </a:xfrm>
          <a:prstGeom prst="rect">
            <a:avLst/>
          </a:prstGeom>
        </p:spPr>
      </p:pic>
      <p:pic>
        <p:nvPicPr>
          <p:cNvPr id="20" name="Picture 20"/>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5465163" y="3956516"/>
            <a:ext cx="593492" cy="593492"/>
          </a:xfrm>
          <a:prstGeom prst="rect">
            <a:avLst/>
          </a:prstGeom>
        </p:spPr>
      </p:pic>
      <p:pic>
        <p:nvPicPr>
          <p:cNvPr id="21" name="Picture 21"/>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2212328" y="8540709"/>
            <a:ext cx="4671984" cy="4671984"/>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4923308" y="-1307292"/>
            <a:ext cx="4671984" cy="4671984"/>
          </a:xfrm>
          <a:prstGeom prst="rect">
            <a:avLst/>
          </a:prstGeom>
        </p:spPr>
      </p:pic>
      <p:pic>
        <p:nvPicPr>
          <p:cNvPr id="3" name="Picture 3"/>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6013806" y="7519336"/>
            <a:ext cx="593492" cy="593492"/>
          </a:xfrm>
          <a:prstGeom prst="rect">
            <a:avLst/>
          </a:prstGeom>
        </p:spPr>
      </p:pic>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994107" y="1972856"/>
            <a:ext cx="1391836" cy="1391836"/>
          </a:xfrm>
          <a:prstGeom prst="rect">
            <a:avLst/>
          </a:prstGeom>
        </p:spPr>
      </p:pic>
      <p:pic>
        <p:nvPicPr>
          <p:cNvPr id="5" name="Picture 5"/>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400615" y="6867839"/>
            <a:ext cx="593492" cy="593492"/>
          </a:xfrm>
          <a:prstGeom prst="rect">
            <a:avLst/>
          </a:prstGeom>
        </p:spPr>
      </p:pic>
      <p:pic>
        <p:nvPicPr>
          <p:cNvPr id="6" name="Picture 6"/>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3018106" y="3216628"/>
            <a:ext cx="12251789" cy="3853744"/>
          </a:xfrm>
          <a:prstGeom prst="rect">
            <a:avLst/>
          </a:prstGeom>
        </p:spPr>
      </p:pic>
      <p:sp>
        <p:nvSpPr>
          <p:cNvPr id="7" name="TextBox 7"/>
          <p:cNvSpPr txBox="1"/>
          <p:nvPr/>
        </p:nvSpPr>
        <p:spPr>
          <a:xfrm>
            <a:off x="4787681" y="3764780"/>
            <a:ext cx="8712637" cy="1598178"/>
          </a:xfrm>
          <a:prstGeom prst="rect">
            <a:avLst/>
          </a:prstGeom>
        </p:spPr>
        <p:txBody>
          <a:bodyPr lIns="0" tIns="0" rIns="0" bIns="0" rtlCol="0" anchor="t">
            <a:spAutoFit/>
          </a:bodyPr>
          <a:lstStyle/>
          <a:p>
            <a:pPr algn="ctr">
              <a:lnSpc>
                <a:spcPts val="6411"/>
              </a:lnSpc>
            </a:pPr>
            <a:r>
              <a:rPr lang="en-US" sz="4579">
                <a:solidFill>
                  <a:srgbClr val="FFFFFF"/>
                </a:solidFill>
                <a:latin typeface="Open Sans Bold Italics"/>
              </a:rPr>
              <a:t>"Waste isn't a waste </a:t>
            </a:r>
          </a:p>
          <a:p>
            <a:pPr algn="ctr">
              <a:lnSpc>
                <a:spcPts val="6411"/>
              </a:lnSpc>
              <a:spcBef>
                <a:spcPct val="0"/>
              </a:spcBef>
            </a:pPr>
            <a:r>
              <a:rPr lang="en-US" sz="4579">
                <a:solidFill>
                  <a:srgbClr val="FFFFFF"/>
                </a:solidFill>
                <a:latin typeface="Open Sans Bold Italics"/>
              </a:rPr>
              <a:t>until we waste it"</a:t>
            </a:r>
          </a:p>
        </p:txBody>
      </p:sp>
      <p:sp>
        <p:nvSpPr>
          <p:cNvPr id="8" name="TextBox 8"/>
          <p:cNvSpPr txBox="1"/>
          <p:nvPr/>
        </p:nvSpPr>
        <p:spPr>
          <a:xfrm>
            <a:off x="4787681" y="5419772"/>
            <a:ext cx="8712637" cy="1094740"/>
          </a:xfrm>
          <a:prstGeom prst="rect">
            <a:avLst/>
          </a:prstGeom>
        </p:spPr>
        <p:txBody>
          <a:bodyPr lIns="0" tIns="0" rIns="0" bIns="0" rtlCol="0" anchor="t">
            <a:spAutoFit/>
          </a:bodyPr>
          <a:lstStyle/>
          <a:p>
            <a:pPr algn="ctr">
              <a:lnSpc>
                <a:spcPts val="8959"/>
              </a:lnSpc>
              <a:spcBef>
                <a:spcPct val="0"/>
              </a:spcBef>
            </a:pPr>
            <a:r>
              <a:rPr lang="en-US" sz="6399">
                <a:solidFill>
                  <a:srgbClr val="FFFFFF"/>
                </a:solidFill>
                <a:latin typeface="Open Sans Bold Italics"/>
              </a:rPr>
              <a:t>Thank You</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5975585" y="-4688791"/>
            <a:ext cx="6304087" cy="6304087"/>
          </a:xfrm>
          <a:prstGeom prst="rect">
            <a:avLst/>
          </a:prstGeom>
        </p:spPr>
      </p:pic>
      <p:grpSp>
        <p:nvGrpSpPr>
          <p:cNvPr id="3" name="Group 3"/>
          <p:cNvGrpSpPr/>
          <p:nvPr/>
        </p:nvGrpSpPr>
        <p:grpSpPr>
          <a:xfrm>
            <a:off x="599075" y="613620"/>
            <a:ext cx="3721162" cy="791313"/>
            <a:chOff x="0" y="0"/>
            <a:chExt cx="4961549" cy="1055084"/>
          </a:xfrm>
        </p:grpSpPr>
        <p:pic>
          <p:nvPicPr>
            <p:cNvPr id="4" name="Picture 4"/>
            <p:cNvPicPr>
              <a:picLocks noChangeAspect="1"/>
            </p:cNvPicPr>
            <p:nvPr/>
          </p:nvPicPr>
          <p:blipFill>
            <a:blip r:embed="rId5"/>
            <a:srcRect/>
            <a:stretch>
              <a:fillRect/>
            </a:stretch>
          </p:blipFill>
          <p:spPr>
            <a:xfrm>
              <a:off x="0" y="0"/>
              <a:ext cx="1056907" cy="1055084"/>
            </a:xfrm>
            <a:prstGeom prst="rect">
              <a:avLst/>
            </a:prstGeom>
          </p:spPr>
        </p:pic>
        <p:sp>
          <p:nvSpPr>
            <p:cNvPr id="5" name="TextBox 5"/>
            <p:cNvSpPr txBox="1"/>
            <p:nvPr/>
          </p:nvSpPr>
          <p:spPr>
            <a:xfrm>
              <a:off x="1207052" y="14153"/>
              <a:ext cx="3754497" cy="769519"/>
            </a:xfrm>
            <a:prstGeom prst="rect">
              <a:avLst/>
            </a:prstGeom>
          </p:spPr>
          <p:txBody>
            <a:bodyPr lIns="0" tIns="0" rIns="0" bIns="0" rtlCol="0" anchor="t">
              <a:spAutoFit/>
            </a:bodyPr>
            <a:lstStyle/>
            <a:p>
              <a:pPr>
                <a:lnSpc>
                  <a:spcPts val="4657"/>
                </a:lnSpc>
                <a:spcBef>
                  <a:spcPct val="0"/>
                </a:spcBef>
              </a:pPr>
              <a:r>
                <a:rPr lang="en-US" sz="3326">
                  <a:solidFill>
                    <a:srgbClr val="173647"/>
                  </a:solidFill>
                  <a:latin typeface="Poppins ExtraBold"/>
                </a:rPr>
                <a:t>WasteAI</a:t>
              </a:r>
            </a:p>
          </p:txBody>
        </p:sp>
        <p:sp>
          <p:nvSpPr>
            <p:cNvPr id="6" name="TextBox 6"/>
            <p:cNvSpPr txBox="1"/>
            <p:nvPr/>
          </p:nvSpPr>
          <p:spPr>
            <a:xfrm>
              <a:off x="1207052" y="774147"/>
              <a:ext cx="2636248" cy="132679"/>
            </a:xfrm>
            <a:prstGeom prst="rect">
              <a:avLst/>
            </a:prstGeom>
          </p:spPr>
          <p:txBody>
            <a:bodyPr lIns="0" tIns="0" rIns="0" bIns="0" rtlCol="0" anchor="t">
              <a:spAutoFit/>
            </a:bodyPr>
            <a:lstStyle/>
            <a:p>
              <a:pPr>
                <a:lnSpc>
                  <a:spcPts val="853"/>
                </a:lnSpc>
                <a:spcBef>
                  <a:spcPct val="0"/>
                </a:spcBef>
              </a:pPr>
              <a:r>
                <a:rPr lang="en-US" sz="609" spc="372">
                  <a:solidFill>
                    <a:srgbClr val="173647"/>
                  </a:solidFill>
                  <a:latin typeface="Open Sans"/>
                </a:rPr>
                <a:t>FOR THE BETTER WORLD</a:t>
              </a:r>
            </a:p>
          </p:txBody>
        </p:sp>
      </p:grpSp>
      <p:pic>
        <p:nvPicPr>
          <p:cNvPr id="7" name="Picture 7"/>
          <p:cNvPicPr>
            <a:picLocks noChangeAspect="1"/>
          </p:cNvPicPr>
          <p:nvPr/>
        </p:nvPicPr>
        <p:blipFill>
          <a:blip r:embed="rId6"/>
          <a:srcRect/>
          <a:stretch>
            <a:fillRect/>
          </a:stretch>
        </p:blipFill>
        <p:spPr>
          <a:xfrm>
            <a:off x="412578" y="2907253"/>
            <a:ext cx="8528553" cy="2236247"/>
          </a:xfrm>
          <a:prstGeom prst="rect">
            <a:avLst/>
          </a:prstGeom>
        </p:spPr>
      </p:pic>
      <p:pic>
        <p:nvPicPr>
          <p:cNvPr id="8" name="Picture 8"/>
          <p:cNvPicPr>
            <a:picLocks noChangeAspect="1"/>
          </p:cNvPicPr>
          <p:nvPr/>
        </p:nvPicPr>
        <p:blipFill>
          <a:blip r:embed="rId7"/>
          <a:srcRect/>
          <a:stretch>
            <a:fillRect/>
          </a:stretch>
        </p:blipFill>
        <p:spPr>
          <a:xfrm>
            <a:off x="7471604" y="5431907"/>
            <a:ext cx="10816396" cy="4642389"/>
          </a:xfrm>
          <a:prstGeom prst="rect">
            <a:avLst/>
          </a:prstGeom>
        </p:spPr>
      </p:pic>
      <p:pic>
        <p:nvPicPr>
          <p:cNvPr id="9" name="Picture 9"/>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flipH="1">
            <a:off x="10664285" y="2339819"/>
            <a:ext cx="2544704" cy="1883081"/>
          </a:xfrm>
          <a:prstGeom prst="rect">
            <a:avLst/>
          </a:prstGeom>
        </p:spPr>
      </p:pic>
      <p:sp>
        <p:nvSpPr>
          <p:cNvPr id="10" name="TextBox 10"/>
          <p:cNvSpPr txBox="1"/>
          <p:nvPr/>
        </p:nvSpPr>
        <p:spPr>
          <a:xfrm>
            <a:off x="5895980" y="257175"/>
            <a:ext cx="6496040" cy="771525"/>
          </a:xfrm>
          <a:prstGeom prst="rect">
            <a:avLst/>
          </a:prstGeom>
        </p:spPr>
        <p:txBody>
          <a:bodyPr lIns="0" tIns="0" rIns="0" bIns="0" rtlCol="0" anchor="t">
            <a:spAutoFit/>
          </a:bodyPr>
          <a:lstStyle/>
          <a:p>
            <a:pPr algn="ctr">
              <a:lnSpc>
                <a:spcPts val="5760"/>
              </a:lnSpc>
            </a:pPr>
            <a:r>
              <a:rPr lang="en-US" sz="4800">
                <a:solidFill>
                  <a:srgbClr val="FFFFFF"/>
                </a:solidFill>
                <a:latin typeface="Poppins Bold"/>
              </a:rPr>
              <a:t>Goals</a:t>
            </a:r>
          </a:p>
        </p:txBody>
      </p:sp>
      <p:sp>
        <p:nvSpPr>
          <p:cNvPr id="11" name="TextBox 11"/>
          <p:cNvSpPr txBox="1"/>
          <p:nvPr/>
        </p:nvSpPr>
        <p:spPr>
          <a:xfrm>
            <a:off x="1857458" y="1984974"/>
            <a:ext cx="5855676" cy="681115"/>
          </a:xfrm>
          <a:prstGeom prst="rect">
            <a:avLst/>
          </a:prstGeom>
        </p:spPr>
        <p:txBody>
          <a:bodyPr lIns="0" tIns="0" rIns="0" bIns="0" rtlCol="0" anchor="t">
            <a:spAutoFit/>
          </a:bodyPr>
          <a:lstStyle/>
          <a:p>
            <a:pPr algn="ctr">
              <a:lnSpc>
                <a:spcPts val="5192"/>
              </a:lnSpc>
            </a:pPr>
            <a:r>
              <a:rPr lang="en-US" sz="4326">
                <a:solidFill>
                  <a:srgbClr val="000000"/>
                </a:solidFill>
                <a:latin typeface="Poppins Bold"/>
              </a:rPr>
              <a:t>Linear Economy</a:t>
            </a:r>
          </a:p>
        </p:txBody>
      </p:sp>
      <p:sp>
        <p:nvSpPr>
          <p:cNvPr id="12" name="TextBox 12"/>
          <p:cNvSpPr txBox="1"/>
          <p:nvPr/>
        </p:nvSpPr>
        <p:spPr>
          <a:xfrm>
            <a:off x="10229850" y="4791075"/>
            <a:ext cx="5299903" cy="676275"/>
          </a:xfrm>
          <a:prstGeom prst="rect">
            <a:avLst/>
          </a:prstGeom>
        </p:spPr>
        <p:txBody>
          <a:bodyPr lIns="0" tIns="0" rIns="0" bIns="0" rtlCol="0" anchor="t">
            <a:spAutoFit/>
          </a:bodyPr>
          <a:lstStyle/>
          <a:p>
            <a:pPr algn="ctr">
              <a:lnSpc>
                <a:spcPts val="5159"/>
              </a:lnSpc>
            </a:pPr>
            <a:r>
              <a:rPr lang="en-US" sz="4299">
                <a:solidFill>
                  <a:srgbClr val="000000"/>
                </a:solidFill>
                <a:latin typeface="Poppins Bold"/>
              </a:rPr>
              <a:t>Circular Economy</a:t>
            </a:r>
          </a:p>
        </p:txBody>
      </p:sp>
      <p:sp>
        <p:nvSpPr>
          <p:cNvPr id="13" name="TextBox 13"/>
          <p:cNvSpPr txBox="1"/>
          <p:nvPr/>
        </p:nvSpPr>
        <p:spPr>
          <a:xfrm>
            <a:off x="599075" y="6019800"/>
            <a:ext cx="5703563" cy="3597350"/>
          </a:xfrm>
          <a:prstGeom prst="rect">
            <a:avLst/>
          </a:prstGeom>
        </p:spPr>
        <p:txBody>
          <a:bodyPr lIns="0" tIns="0" rIns="0" bIns="0" rtlCol="0" anchor="t">
            <a:spAutoFit/>
          </a:bodyPr>
          <a:lstStyle/>
          <a:p>
            <a:pPr algn="ctr">
              <a:lnSpc>
                <a:spcPts val="4702"/>
              </a:lnSpc>
              <a:spcBef>
                <a:spcPct val="0"/>
              </a:spcBef>
            </a:pPr>
            <a:r>
              <a:rPr lang="en-US" sz="3359">
                <a:solidFill>
                  <a:srgbClr val="000000"/>
                </a:solidFill>
                <a:latin typeface="Poppins ExtraBold"/>
              </a:rPr>
              <a:t>With circular economy, </a:t>
            </a:r>
            <a:r>
              <a:rPr lang="en-US" sz="3359">
                <a:solidFill>
                  <a:srgbClr val="008000"/>
                </a:solidFill>
                <a:latin typeface="Poppins ExtraBold"/>
              </a:rPr>
              <a:t>we can achieve more by using less.</a:t>
            </a:r>
          </a:p>
          <a:p>
            <a:pPr algn="ctr">
              <a:lnSpc>
                <a:spcPts val="4702"/>
              </a:lnSpc>
              <a:spcBef>
                <a:spcPct val="0"/>
              </a:spcBef>
            </a:pPr>
            <a:r>
              <a:rPr lang="en-US" sz="3359">
                <a:solidFill>
                  <a:srgbClr val="000000"/>
                </a:solidFill>
                <a:latin typeface="Poppins ExtraBold"/>
              </a:rPr>
              <a:t>More than just waste management, it is resource management</a:t>
            </a:r>
          </a:p>
        </p:txBody>
      </p:sp>
      <p:sp>
        <p:nvSpPr>
          <p:cNvPr id="14" name="TextBox 14"/>
          <p:cNvSpPr txBox="1"/>
          <p:nvPr/>
        </p:nvSpPr>
        <p:spPr>
          <a:xfrm>
            <a:off x="8743198" y="9908878"/>
            <a:ext cx="8273208" cy="283210"/>
          </a:xfrm>
          <a:prstGeom prst="rect">
            <a:avLst/>
          </a:prstGeom>
        </p:spPr>
        <p:txBody>
          <a:bodyPr lIns="0" tIns="0" rIns="0" bIns="0" rtlCol="0" anchor="t">
            <a:spAutoFit/>
          </a:bodyPr>
          <a:lstStyle/>
          <a:p>
            <a:pPr algn="ctr">
              <a:lnSpc>
                <a:spcPts val="2239"/>
              </a:lnSpc>
              <a:spcBef>
                <a:spcPct val="0"/>
              </a:spcBef>
            </a:pPr>
            <a:r>
              <a:rPr lang="en-US" sz="1599">
                <a:solidFill>
                  <a:srgbClr val="000000"/>
                </a:solidFill>
                <a:latin typeface="Poppins"/>
              </a:rPr>
              <a:t>https://indonesiacef.id/</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5975585" y="-4688791"/>
            <a:ext cx="6304087" cy="6304087"/>
          </a:xfrm>
          <a:prstGeom prst="rect">
            <a:avLst/>
          </a:prstGeom>
        </p:spPr>
      </p:pic>
      <p:grpSp>
        <p:nvGrpSpPr>
          <p:cNvPr id="3" name="Group 3"/>
          <p:cNvGrpSpPr/>
          <p:nvPr/>
        </p:nvGrpSpPr>
        <p:grpSpPr>
          <a:xfrm>
            <a:off x="599075" y="613620"/>
            <a:ext cx="3721162" cy="791313"/>
            <a:chOff x="0" y="0"/>
            <a:chExt cx="4961549" cy="1055084"/>
          </a:xfrm>
        </p:grpSpPr>
        <p:pic>
          <p:nvPicPr>
            <p:cNvPr id="4" name="Picture 4"/>
            <p:cNvPicPr>
              <a:picLocks noChangeAspect="1"/>
            </p:cNvPicPr>
            <p:nvPr/>
          </p:nvPicPr>
          <p:blipFill>
            <a:blip r:embed="rId5"/>
            <a:srcRect/>
            <a:stretch>
              <a:fillRect/>
            </a:stretch>
          </p:blipFill>
          <p:spPr>
            <a:xfrm>
              <a:off x="0" y="0"/>
              <a:ext cx="1056907" cy="1055084"/>
            </a:xfrm>
            <a:prstGeom prst="rect">
              <a:avLst/>
            </a:prstGeom>
          </p:spPr>
        </p:pic>
        <p:sp>
          <p:nvSpPr>
            <p:cNvPr id="5" name="TextBox 5"/>
            <p:cNvSpPr txBox="1"/>
            <p:nvPr/>
          </p:nvSpPr>
          <p:spPr>
            <a:xfrm>
              <a:off x="1207052" y="14153"/>
              <a:ext cx="3754497" cy="769519"/>
            </a:xfrm>
            <a:prstGeom prst="rect">
              <a:avLst/>
            </a:prstGeom>
          </p:spPr>
          <p:txBody>
            <a:bodyPr lIns="0" tIns="0" rIns="0" bIns="0" rtlCol="0" anchor="t">
              <a:spAutoFit/>
            </a:bodyPr>
            <a:lstStyle/>
            <a:p>
              <a:pPr>
                <a:lnSpc>
                  <a:spcPts val="4657"/>
                </a:lnSpc>
                <a:spcBef>
                  <a:spcPct val="0"/>
                </a:spcBef>
              </a:pPr>
              <a:r>
                <a:rPr lang="en-US" sz="3326">
                  <a:solidFill>
                    <a:srgbClr val="173647"/>
                  </a:solidFill>
                  <a:latin typeface="Poppins ExtraBold"/>
                </a:rPr>
                <a:t>WasteAI</a:t>
              </a:r>
            </a:p>
          </p:txBody>
        </p:sp>
        <p:sp>
          <p:nvSpPr>
            <p:cNvPr id="6" name="TextBox 6"/>
            <p:cNvSpPr txBox="1"/>
            <p:nvPr/>
          </p:nvSpPr>
          <p:spPr>
            <a:xfrm>
              <a:off x="1207052" y="774147"/>
              <a:ext cx="2636248" cy="132679"/>
            </a:xfrm>
            <a:prstGeom prst="rect">
              <a:avLst/>
            </a:prstGeom>
          </p:spPr>
          <p:txBody>
            <a:bodyPr lIns="0" tIns="0" rIns="0" bIns="0" rtlCol="0" anchor="t">
              <a:spAutoFit/>
            </a:bodyPr>
            <a:lstStyle/>
            <a:p>
              <a:pPr>
                <a:lnSpc>
                  <a:spcPts val="853"/>
                </a:lnSpc>
                <a:spcBef>
                  <a:spcPct val="0"/>
                </a:spcBef>
              </a:pPr>
              <a:r>
                <a:rPr lang="en-US" sz="609" spc="372">
                  <a:solidFill>
                    <a:srgbClr val="173647"/>
                  </a:solidFill>
                  <a:latin typeface="Open Sans"/>
                </a:rPr>
                <a:t>FOR THE BETTER WORLD</a:t>
              </a:r>
            </a:p>
          </p:txBody>
        </p:sp>
      </p:grpSp>
      <p:pic>
        <p:nvPicPr>
          <p:cNvPr id="7" name="Picture 7"/>
          <p:cNvPicPr>
            <a:picLocks noChangeAspect="1"/>
          </p:cNvPicPr>
          <p:nvPr/>
        </p:nvPicPr>
        <p:blipFill>
          <a:blip r:embed="rId6"/>
          <a:srcRect t="1086"/>
          <a:stretch>
            <a:fillRect/>
          </a:stretch>
        </p:blipFill>
        <p:spPr>
          <a:xfrm>
            <a:off x="3058160" y="1883522"/>
            <a:ext cx="12171681" cy="6914721"/>
          </a:xfrm>
          <a:prstGeom prst="rect">
            <a:avLst/>
          </a:prstGeom>
        </p:spPr>
      </p:pic>
      <p:sp>
        <p:nvSpPr>
          <p:cNvPr id="8" name="TextBox 8"/>
          <p:cNvSpPr txBox="1"/>
          <p:nvPr/>
        </p:nvSpPr>
        <p:spPr>
          <a:xfrm>
            <a:off x="5895980" y="257175"/>
            <a:ext cx="6496040" cy="771525"/>
          </a:xfrm>
          <a:prstGeom prst="rect">
            <a:avLst/>
          </a:prstGeom>
        </p:spPr>
        <p:txBody>
          <a:bodyPr lIns="0" tIns="0" rIns="0" bIns="0" rtlCol="0" anchor="t">
            <a:spAutoFit/>
          </a:bodyPr>
          <a:lstStyle/>
          <a:p>
            <a:pPr algn="ctr">
              <a:lnSpc>
                <a:spcPts val="5760"/>
              </a:lnSpc>
            </a:pPr>
            <a:r>
              <a:rPr lang="en-US" sz="4800">
                <a:solidFill>
                  <a:srgbClr val="FFFFFF"/>
                </a:solidFill>
                <a:latin typeface="Poppins Bold"/>
              </a:rPr>
              <a:t>Goals</a:t>
            </a:r>
          </a:p>
        </p:txBody>
      </p:sp>
      <p:sp>
        <p:nvSpPr>
          <p:cNvPr id="9" name="TextBox 9"/>
          <p:cNvSpPr txBox="1"/>
          <p:nvPr/>
        </p:nvSpPr>
        <p:spPr>
          <a:xfrm>
            <a:off x="5007396" y="8750617"/>
            <a:ext cx="8273208" cy="283210"/>
          </a:xfrm>
          <a:prstGeom prst="rect">
            <a:avLst/>
          </a:prstGeom>
        </p:spPr>
        <p:txBody>
          <a:bodyPr lIns="0" tIns="0" rIns="0" bIns="0" rtlCol="0" anchor="t">
            <a:spAutoFit/>
          </a:bodyPr>
          <a:lstStyle/>
          <a:p>
            <a:pPr algn="ctr">
              <a:lnSpc>
                <a:spcPts val="2239"/>
              </a:lnSpc>
              <a:spcBef>
                <a:spcPct val="0"/>
              </a:spcBef>
            </a:pPr>
            <a:r>
              <a:rPr lang="en-US" sz="1599">
                <a:solidFill>
                  <a:srgbClr val="000000"/>
                </a:solidFill>
                <a:latin typeface="Poppins"/>
              </a:rPr>
              <a:t>https://indonesiacef.id/en/learn/the-circular-economy-agenda-in-indonesia/</a:t>
            </a:r>
          </a:p>
        </p:txBody>
      </p:sp>
      <p:sp>
        <p:nvSpPr>
          <p:cNvPr id="10" name="TextBox 10"/>
          <p:cNvSpPr txBox="1"/>
          <p:nvPr/>
        </p:nvSpPr>
        <p:spPr>
          <a:xfrm>
            <a:off x="5007396" y="8975090"/>
            <a:ext cx="8273208" cy="283210"/>
          </a:xfrm>
          <a:prstGeom prst="rect">
            <a:avLst/>
          </a:prstGeom>
        </p:spPr>
        <p:txBody>
          <a:bodyPr lIns="0" tIns="0" rIns="0" bIns="0" rtlCol="0" anchor="t">
            <a:spAutoFit/>
          </a:bodyPr>
          <a:lstStyle/>
          <a:p>
            <a:pPr algn="ctr">
              <a:lnSpc>
                <a:spcPts val="2239"/>
              </a:lnSpc>
              <a:spcBef>
                <a:spcPct val="0"/>
              </a:spcBef>
            </a:pPr>
            <a:r>
              <a:rPr lang="en-US" sz="1599">
                <a:solidFill>
                  <a:srgbClr val="000000"/>
                </a:solidFill>
                <a:latin typeface="Poppins"/>
              </a:rPr>
              <a:t>(2020)</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5991956" y="-3304444"/>
            <a:ext cx="6304087" cy="6304087"/>
          </a:xfrm>
          <a:prstGeom prst="rect">
            <a:avLst/>
          </a:prstGeom>
        </p:spPr>
      </p:pic>
      <p:grpSp>
        <p:nvGrpSpPr>
          <p:cNvPr id="3" name="Group 3"/>
          <p:cNvGrpSpPr/>
          <p:nvPr/>
        </p:nvGrpSpPr>
        <p:grpSpPr>
          <a:xfrm>
            <a:off x="599075" y="613620"/>
            <a:ext cx="3721162" cy="791313"/>
            <a:chOff x="0" y="0"/>
            <a:chExt cx="4961549" cy="1055084"/>
          </a:xfrm>
        </p:grpSpPr>
        <p:pic>
          <p:nvPicPr>
            <p:cNvPr id="4" name="Picture 4"/>
            <p:cNvPicPr>
              <a:picLocks noChangeAspect="1"/>
            </p:cNvPicPr>
            <p:nvPr/>
          </p:nvPicPr>
          <p:blipFill>
            <a:blip r:embed="rId5"/>
            <a:srcRect/>
            <a:stretch>
              <a:fillRect/>
            </a:stretch>
          </p:blipFill>
          <p:spPr>
            <a:xfrm>
              <a:off x="0" y="0"/>
              <a:ext cx="1056907" cy="1055084"/>
            </a:xfrm>
            <a:prstGeom prst="rect">
              <a:avLst/>
            </a:prstGeom>
          </p:spPr>
        </p:pic>
        <p:sp>
          <p:nvSpPr>
            <p:cNvPr id="5" name="TextBox 5"/>
            <p:cNvSpPr txBox="1"/>
            <p:nvPr/>
          </p:nvSpPr>
          <p:spPr>
            <a:xfrm>
              <a:off x="1207052" y="14153"/>
              <a:ext cx="3754497" cy="769519"/>
            </a:xfrm>
            <a:prstGeom prst="rect">
              <a:avLst/>
            </a:prstGeom>
          </p:spPr>
          <p:txBody>
            <a:bodyPr lIns="0" tIns="0" rIns="0" bIns="0" rtlCol="0" anchor="t">
              <a:spAutoFit/>
            </a:bodyPr>
            <a:lstStyle/>
            <a:p>
              <a:pPr>
                <a:lnSpc>
                  <a:spcPts val="4657"/>
                </a:lnSpc>
                <a:spcBef>
                  <a:spcPct val="0"/>
                </a:spcBef>
              </a:pPr>
              <a:r>
                <a:rPr lang="en-US" sz="3326">
                  <a:solidFill>
                    <a:srgbClr val="173647"/>
                  </a:solidFill>
                  <a:latin typeface="Poppins ExtraBold"/>
                </a:rPr>
                <a:t>WasteAI</a:t>
              </a:r>
            </a:p>
          </p:txBody>
        </p:sp>
        <p:sp>
          <p:nvSpPr>
            <p:cNvPr id="6" name="TextBox 6"/>
            <p:cNvSpPr txBox="1"/>
            <p:nvPr/>
          </p:nvSpPr>
          <p:spPr>
            <a:xfrm>
              <a:off x="1207052" y="774147"/>
              <a:ext cx="2636248" cy="132679"/>
            </a:xfrm>
            <a:prstGeom prst="rect">
              <a:avLst/>
            </a:prstGeom>
          </p:spPr>
          <p:txBody>
            <a:bodyPr lIns="0" tIns="0" rIns="0" bIns="0" rtlCol="0" anchor="t">
              <a:spAutoFit/>
            </a:bodyPr>
            <a:lstStyle/>
            <a:p>
              <a:pPr>
                <a:lnSpc>
                  <a:spcPts val="853"/>
                </a:lnSpc>
                <a:spcBef>
                  <a:spcPct val="0"/>
                </a:spcBef>
              </a:pPr>
              <a:r>
                <a:rPr lang="en-US" sz="609" spc="372">
                  <a:solidFill>
                    <a:srgbClr val="173647"/>
                  </a:solidFill>
                  <a:latin typeface="Open Sans"/>
                </a:rPr>
                <a:t>FOR THE BETTER WORLD</a:t>
              </a:r>
            </a:p>
          </p:txBody>
        </p:sp>
      </p:grpSp>
      <p:pic>
        <p:nvPicPr>
          <p:cNvPr id="7" name="Picture 7"/>
          <p:cNvPicPr>
            <a:picLocks noChangeAspect="1"/>
          </p:cNvPicPr>
          <p:nvPr/>
        </p:nvPicPr>
        <p:blipFill>
          <a:blip r:embed="rId6"/>
          <a:srcRect/>
          <a:stretch>
            <a:fillRect/>
          </a:stretch>
        </p:blipFill>
        <p:spPr>
          <a:xfrm>
            <a:off x="10597727" y="6507251"/>
            <a:ext cx="2907453" cy="2907453"/>
          </a:xfrm>
          <a:prstGeom prst="rect">
            <a:avLst/>
          </a:prstGeom>
        </p:spPr>
      </p:pic>
      <p:pic>
        <p:nvPicPr>
          <p:cNvPr id="8" name="Picture 8"/>
          <p:cNvPicPr>
            <a:picLocks noChangeAspect="1"/>
          </p:cNvPicPr>
          <p:nvPr/>
        </p:nvPicPr>
        <p:blipFill>
          <a:blip r:embed="rId7"/>
          <a:srcRect/>
          <a:stretch>
            <a:fillRect/>
          </a:stretch>
        </p:blipFill>
        <p:spPr>
          <a:xfrm>
            <a:off x="7690273" y="6507251"/>
            <a:ext cx="2907453" cy="2907453"/>
          </a:xfrm>
          <a:prstGeom prst="rect">
            <a:avLst/>
          </a:prstGeom>
        </p:spPr>
      </p:pic>
      <p:pic>
        <p:nvPicPr>
          <p:cNvPr id="9" name="Picture 9"/>
          <p:cNvPicPr>
            <a:picLocks noChangeAspect="1"/>
          </p:cNvPicPr>
          <p:nvPr/>
        </p:nvPicPr>
        <p:blipFill>
          <a:blip r:embed="rId8"/>
          <a:srcRect/>
          <a:stretch>
            <a:fillRect/>
          </a:stretch>
        </p:blipFill>
        <p:spPr>
          <a:xfrm>
            <a:off x="4782820" y="6507251"/>
            <a:ext cx="2907453" cy="2907453"/>
          </a:xfrm>
          <a:prstGeom prst="rect">
            <a:avLst/>
          </a:prstGeom>
        </p:spPr>
      </p:pic>
      <p:sp>
        <p:nvSpPr>
          <p:cNvPr id="10" name="TextBox 10"/>
          <p:cNvSpPr txBox="1"/>
          <p:nvPr/>
        </p:nvSpPr>
        <p:spPr>
          <a:xfrm>
            <a:off x="5895980" y="785627"/>
            <a:ext cx="6496040" cy="771525"/>
          </a:xfrm>
          <a:prstGeom prst="rect">
            <a:avLst/>
          </a:prstGeom>
        </p:spPr>
        <p:txBody>
          <a:bodyPr lIns="0" tIns="0" rIns="0" bIns="0" rtlCol="0" anchor="t">
            <a:spAutoFit/>
          </a:bodyPr>
          <a:lstStyle/>
          <a:p>
            <a:pPr algn="ctr">
              <a:lnSpc>
                <a:spcPts val="5760"/>
              </a:lnSpc>
            </a:pPr>
            <a:r>
              <a:rPr lang="en-US" sz="4800">
                <a:solidFill>
                  <a:srgbClr val="FFFFFF"/>
                </a:solidFill>
                <a:latin typeface="Poppins Bold"/>
              </a:rPr>
              <a:t>Goals</a:t>
            </a:r>
          </a:p>
        </p:txBody>
      </p:sp>
      <p:sp>
        <p:nvSpPr>
          <p:cNvPr id="11" name="TextBox 11"/>
          <p:cNvSpPr txBox="1"/>
          <p:nvPr/>
        </p:nvSpPr>
        <p:spPr>
          <a:xfrm>
            <a:off x="5895980" y="3570442"/>
            <a:ext cx="6496040" cy="2324100"/>
          </a:xfrm>
          <a:prstGeom prst="rect">
            <a:avLst/>
          </a:prstGeom>
        </p:spPr>
        <p:txBody>
          <a:bodyPr lIns="0" tIns="0" rIns="0" bIns="0" rtlCol="0" anchor="t">
            <a:spAutoFit/>
          </a:bodyPr>
          <a:lstStyle/>
          <a:p>
            <a:pPr algn="ctr">
              <a:lnSpc>
                <a:spcPts val="17280"/>
              </a:lnSpc>
            </a:pPr>
            <a:r>
              <a:rPr lang="en-US" sz="14400">
                <a:solidFill>
                  <a:srgbClr val="173647"/>
                </a:solidFill>
                <a:latin typeface="Poppins Bold"/>
              </a:rPr>
              <a:t>SDGs</a:t>
            </a:r>
          </a:p>
        </p:txBody>
      </p:sp>
      <p:sp>
        <p:nvSpPr>
          <p:cNvPr id="12" name="TextBox 12"/>
          <p:cNvSpPr txBox="1"/>
          <p:nvPr/>
        </p:nvSpPr>
        <p:spPr>
          <a:xfrm>
            <a:off x="5895980" y="3300885"/>
            <a:ext cx="6496040" cy="676275"/>
          </a:xfrm>
          <a:prstGeom prst="rect">
            <a:avLst/>
          </a:prstGeom>
        </p:spPr>
        <p:txBody>
          <a:bodyPr lIns="0" tIns="0" rIns="0" bIns="0" rtlCol="0" anchor="t">
            <a:spAutoFit/>
          </a:bodyPr>
          <a:lstStyle/>
          <a:p>
            <a:pPr algn="ctr">
              <a:lnSpc>
                <a:spcPts val="5040"/>
              </a:lnSpc>
            </a:pPr>
            <a:r>
              <a:rPr lang="en-US" sz="4200">
                <a:solidFill>
                  <a:srgbClr val="173647"/>
                </a:solidFill>
                <a:latin typeface="Poppins Bold"/>
              </a:rPr>
              <a:t>SOLVING</a:t>
            </a:r>
          </a:p>
        </p:txBody>
      </p:sp>
      <p:sp>
        <p:nvSpPr>
          <p:cNvPr id="13" name="TextBox 13"/>
          <p:cNvSpPr txBox="1"/>
          <p:nvPr/>
        </p:nvSpPr>
        <p:spPr>
          <a:xfrm>
            <a:off x="5527655" y="5554500"/>
            <a:ext cx="7232690" cy="613410"/>
          </a:xfrm>
          <a:prstGeom prst="rect">
            <a:avLst/>
          </a:prstGeom>
        </p:spPr>
        <p:txBody>
          <a:bodyPr lIns="0" tIns="0" rIns="0" bIns="0" rtlCol="0" anchor="t">
            <a:spAutoFit/>
          </a:bodyPr>
          <a:lstStyle/>
          <a:p>
            <a:pPr algn="ctr">
              <a:lnSpc>
                <a:spcPts val="5040"/>
              </a:lnSpc>
              <a:spcBef>
                <a:spcPct val="0"/>
              </a:spcBef>
            </a:pPr>
            <a:r>
              <a:rPr lang="en-US" sz="3600">
                <a:solidFill>
                  <a:srgbClr val="000000"/>
                </a:solidFill>
                <a:latin typeface="Open Sans Light Bold"/>
              </a:rPr>
              <a:t>Sustainable Development Goals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5975585" y="-4688791"/>
            <a:ext cx="6304087" cy="6304087"/>
          </a:xfrm>
          <a:prstGeom prst="rect">
            <a:avLst/>
          </a:prstGeom>
        </p:spPr>
      </p:pic>
      <p:sp>
        <p:nvSpPr>
          <p:cNvPr id="3" name="TextBox 3"/>
          <p:cNvSpPr txBox="1"/>
          <p:nvPr/>
        </p:nvSpPr>
        <p:spPr>
          <a:xfrm>
            <a:off x="5895980" y="257175"/>
            <a:ext cx="6496040" cy="771525"/>
          </a:xfrm>
          <a:prstGeom prst="rect">
            <a:avLst/>
          </a:prstGeom>
        </p:spPr>
        <p:txBody>
          <a:bodyPr lIns="0" tIns="0" rIns="0" bIns="0" rtlCol="0" anchor="t">
            <a:spAutoFit/>
          </a:bodyPr>
          <a:lstStyle/>
          <a:p>
            <a:pPr algn="ctr">
              <a:lnSpc>
                <a:spcPts val="5760"/>
              </a:lnSpc>
            </a:pPr>
            <a:r>
              <a:rPr lang="en-US" sz="4800">
                <a:solidFill>
                  <a:srgbClr val="FFFFFF"/>
                </a:solidFill>
                <a:latin typeface="Poppins Bold"/>
              </a:rPr>
              <a:t>Findings</a:t>
            </a:r>
          </a:p>
        </p:txBody>
      </p:sp>
      <p:grpSp>
        <p:nvGrpSpPr>
          <p:cNvPr id="4" name="Group 4"/>
          <p:cNvGrpSpPr/>
          <p:nvPr/>
        </p:nvGrpSpPr>
        <p:grpSpPr>
          <a:xfrm>
            <a:off x="599075" y="613620"/>
            <a:ext cx="3721162" cy="791313"/>
            <a:chOff x="0" y="0"/>
            <a:chExt cx="4961549" cy="1055084"/>
          </a:xfrm>
        </p:grpSpPr>
        <p:pic>
          <p:nvPicPr>
            <p:cNvPr id="5" name="Picture 5"/>
            <p:cNvPicPr>
              <a:picLocks noChangeAspect="1"/>
            </p:cNvPicPr>
            <p:nvPr/>
          </p:nvPicPr>
          <p:blipFill>
            <a:blip r:embed="rId5"/>
            <a:srcRect/>
            <a:stretch>
              <a:fillRect/>
            </a:stretch>
          </p:blipFill>
          <p:spPr>
            <a:xfrm>
              <a:off x="0" y="0"/>
              <a:ext cx="1056907" cy="1055084"/>
            </a:xfrm>
            <a:prstGeom prst="rect">
              <a:avLst/>
            </a:prstGeom>
          </p:spPr>
        </p:pic>
        <p:sp>
          <p:nvSpPr>
            <p:cNvPr id="6" name="TextBox 6"/>
            <p:cNvSpPr txBox="1"/>
            <p:nvPr/>
          </p:nvSpPr>
          <p:spPr>
            <a:xfrm>
              <a:off x="1207052" y="14153"/>
              <a:ext cx="3754497" cy="769519"/>
            </a:xfrm>
            <a:prstGeom prst="rect">
              <a:avLst/>
            </a:prstGeom>
          </p:spPr>
          <p:txBody>
            <a:bodyPr lIns="0" tIns="0" rIns="0" bIns="0" rtlCol="0" anchor="t">
              <a:spAutoFit/>
            </a:bodyPr>
            <a:lstStyle/>
            <a:p>
              <a:pPr>
                <a:lnSpc>
                  <a:spcPts val="4657"/>
                </a:lnSpc>
                <a:spcBef>
                  <a:spcPct val="0"/>
                </a:spcBef>
              </a:pPr>
              <a:r>
                <a:rPr lang="en-US" sz="3326">
                  <a:solidFill>
                    <a:srgbClr val="173647"/>
                  </a:solidFill>
                  <a:latin typeface="Poppins ExtraBold"/>
                </a:rPr>
                <a:t>WasteAI</a:t>
              </a:r>
            </a:p>
          </p:txBody>
        </p:sp>
        <p:sp>
          <p:nvSpPr>
            <p:cNvPr id="7" name="TextBox 7"/>
            <p:cNvSpPr txBox="1"/>
            <p:nvPr/>
          </p:nvSpPr>
          <p:spPr>
            <a:xfrm>
              <a:off x="1207052" y="774147"/>
              <a:ext cx="2636248" cy="132679"/>
            </a:xfrm>
            <a:prstGeom prst="rect">
              <a:avLst/>
            </a:prstGeom>
          </p:spPr>
          <p:txBody>
            <a:bodyPr lIns="0" tIns="0" rIns="0" bIns="0" rtlCol="0" anchor="t">
              <a:spAutoFit/>
            </a:bodyPr>
            <a:lstStyle/>
            <a:p>
              <a:pPr>
                <a:lnSpc>
                  <a:spcPts val="853"/>
                </a:lnSpc>
                <a:spcBef>
                  <a:spcPct val="0"/>
                </a:spcBef>
              </a:pPr>
              <a:r>
                <a:rPr lang="en-US" sz="609" spc="372">
                  <a:solidFill>
                    <a:srgbClr val="173647"/>
                  </a:solidFill>
                  <a:latin typeface="Open Sans"/>
                </a:rPr>
                <a:t>FOR THE BETTER WORLD</a:t>
              </a:r>
            </a:p>
          </p:txBody>
        </p:sp>
      </p:grpSp>
      <p:pic>
        <p:nvPicPr>
          <p:cNvPr id="8" name="Picture 8"/>
          <p:cNvPicPr>
            <a:picLocks noChangeAspect="1"/>
          </p:cNvPicPr>
          <p:nvPr/>
        </p:nvPicPr>
        <p:blipFill>
          <a:blip r:embed="rId6"/>
          <a:srcRect/>
          <a:stretch>
            <a:fillRect/>
          </a:stretch>
        </p:blipFill>
        <p:spPr>
          <a:xfrm>
            <a:off x="2818109" y="2653646"/>
            <a:ext cx="12651781" cy="6515995"/>
          </a:xfrm>
          <a:prstGeom prst="rect">
            <a:avLst/>
          </a:prstGeom>
        </p:spPr>
      </p:pic>
      <p:sp>
        <p:nvSpPr>
          <p:cNvPr id="9" name="TextBox 9"/>
          <p:cNvSpPr txBox="1"/>
          <p:nvPr/>
        </p:nvSpPr>
        <p:spPr>
          <a:xfrm>
            <a:off x="5139363" y="1811636"/>
            <a:ext cx="7458075" cy="375285"/>
          </a:xfrm>
          <a:prstGeom prst="rect">
            <a:avLst/>
          </a:prstGeom>
        </p:spPr>
        <p:txBody>
          <a:bodyPr lIns="0" tIns="0" rIns="0" bIns="0" rtlCol="0" anchor="t">
            <a:spAutoFit/>
          </a:bodyPr>
          <a:lstStyle/>
          <a:p>
            <a:pPr algn="ctr">
              <a:lnSpc>
                <a:spcPts val="2940"/>
              </a:lnSpc>
              <a:spcBef>
                <a:spcPct val="0"/>
              </a:spcBef>
            </a:pPr>
            <a:r>
              <a:rPr lang="en-US" sz="2100">
                <a:solidFill>
                  <a:srgbClr val="000000"/>
                </a:solidFill>
                <a:latin typeface="Poppins ExtraBold"/>
              </a:rPr>
              <a:t>Komposisi Sampah Berdasarkan Jenis Sampah (2021)</a:t>
            </a:r>
          </a:p>
        </p:txBody>
      </p:sp>
      <p:sp>
        <p:nvSpPr>
          <p:cNvPr id="10" name="TextBox 10"/>
          <p:cNvSpPr txBox="1"/>
          <p:nvPr/>
        </p:nvSpPr>
        <p:spPr>
          <a:xfrm>
            <a:off x="5007396" y="9546150"/>
            <a:ext cx="8273208" cy="283210"/>
          </a:xfrm>
          <a:prstGeom prst="rect">
            <a:avLst/>
          </a:prstGeom>
        </p:spPr>
        <p:txBody>
          <a:bodyPr lIns="0" tIns="0" rIns="0" bIns="0" rtlCol="0" anchor="t">
            <a:spAutoFit/>
          </a:bodyPr>
          <a:lstStyle/>
          <a:p>
            <a:pPr algn="ctr">
              <a:lnSpc>
                <a:spcPts val="2239"/>
              </a:lnSpc>
              <a:spcBef>
                <a:spcPct val="0"/>
              </a:spcBef>
            </a:pPr>
            <a:r>
              <a:rPr lang="en-US" sz="1599">
                <a:solidFill>
                  <a:srgbClr val="000000"/>
                </a:solidFill>
                <a:latin typeface="Poppins"/>
              </a:rPr>
              <a:t>https://sipsn.menlhk.go.id/sipsn/public/data/komposisi</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3464083" y="0"/>
            <a:ext cx="11359834" cy="5679917"/>
            <a:chOff x="0" y="0"/>
            <a:chExt cx="6662420" cy="3331210"/>
          </a:xfrm>
        </p:grpSpPr>
        <p:sp>
          <p:nvSpPr>
            <p:cNvPr id="3" name="Freeform 3"/>
            <p:cNvSpPr/>
            <p:nvPr/>
          </p:nvSpPr>
          <p:spPr>
            <a:xfrm>
              <a:off x="0" y="0"/>
              <a:ext cx="6662420" cy="3331210"/>
            </a:xfrm>
            <a:custGeom>
              <a:avLst/>
              <a:gdLst/>
              <a:ahLst/>
              <a:cxnLst/>
              <a:rect l="l" t="t" r="r" b="b"/>
              <a:pathLst>
                <a:path w="6662420" h="3331210">
                  <a:moveTo>
                    <a:pt x="3331210" y="0"/>
                  </a:moveTo>
                  <a:lnTo>
                    <a:pt x="6662420" y="0"/>
                  </a:lnTo>
                  <a:cubicBezTo>
                    <a:pt x="6662420" y="1840230"/>
                    <a:pt x="5171440" y="3331210"/>
                    <a:pt x="3331210" y="3331210"/>
                  </a:cubicBezTo>
                  <a:cubicBezTo>
                    <a:pt x="1490980" y="3331210"/>
                    <a:pt x="0" y="1840230"/>
                    <a:pt x="0" y="0"/>
                  </a:cubicBezTo>
                  <a:lnTo>
                    <a:pt x="3331210" y="0"/>
                  </a:lnTo>
                  <a:close/>
                </a:path>
              </a:pathLst>
            </a:custGeom>
            <a:blipFill>
              <a:blip r:embed="rId3"/>
              <a:stretch>
                <a:fillRect l="-251" r="-251"/>
              </a:stretch>
            </a:blipFill>
          </p:spPr>
        </p:sp>
      </p:grpSp>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465700" y="4284474"/>
            <a:ext cx="15356599" cy="15356599"/>
          </a:xfrm>
          <a:prstGeom prst="rect">
            <a:avLst/>
          </a:prstGeom>
        </p:spPr>
      </p:pic>
      <p:pic>
        <p:nvPicPr>
          <p:cNvPr id="5" name="Picture 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4989943" y="4191567"/>
            <a:ext cx="951933" cy="951933"/>
          </a:xfrm>
          <a:prstGeom prst="rect">
            <a:avLst/>
          </a:prstGeom>
        </p:spPr>
      </p:pic>
      <p:pic>
        <p:nvPicPr>
          <p:cNvPr id="6" name="Picture 6"/>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2346124" y="4191567"/>
            <a:ext cx="951933" cy="951933"/>
          </a:xfrm>
          <a:prstGeom prst="rect">
            <a:avLst/>
          </a:prstGeom>
        </p:spPr>
      </p:pic>
      <p:sp>
        <p:nvSpPr>
          <p:cNvPr id="7" name="TextBox 7"/>
          <p:cNvSpPr txBox="1"/>
          <p:nvPr/>
        </p:nvSpPr>
        <p:spPr>
          <a:xfrm>
            <a:off x="4320237" y="5919513"/>
            <a:ext cx="9647527" cy="904875"/>
          </a:xfrm>
          <a:prstGeom prst="rect">
            <a:avLst/>
          </a:prstGeom>
        </p:spPr>
        <p:txBody>
          <a:bodyPr lIns="0" tIns="0" rIns="0" bIns="0" rtlCol="0" anchor="t">
            <a:spAutoFit/>
          </a:bodyPr>
          <a:lstStyle/>
          <a:p>
            <a:pPr algn="ctr">
              <a:lnSpc>
                <a:spcPts val="6720"/>
              </a:lnSpc>
            </a:pPr>
            <a:r>
              <a:rPr lang="en-US" sz="5600">
                <a:solidFill>
                  <a:srgbClr val="FFFFFF"/>
                </a:solidFill>
                <a:latin typeface="Poppins Bold"/>
              </a:rPr>
              <a:t>WasteAI Solution</a:t>
            </a:r>
          </a:p>
        </p:txBody>
      </p:sp>
      <p:sp>
        <p:nvSpPr>
          <p:cNvPr id="8" name="TextBox 8"/>
          <p:cNvSpPr txBox="1"/>
          <p:nvPr/>
        </p:nvSpPr>
        <p:spPr>
          <a:xfrm>
            <a:off x="4579559" y="7386609"/>
            <a:ext cx="9128881" cy="1471931"/>
          </a:xfrm>
          <a:prstGeom prst="rect">
            <a:avLst/>
          </a:prstGeom>
        </p:spPr>
        <p:txBody>
          <a:bodyPr lIns="0" tIns="0" rIns="0" bIns="0" rtlCol="0" anchor="t">
            <a:spAutoFit/>
          </a:bodyPr>
          <a:lstStyle/>
          <a:p>
            <a:pPr algn="ctr">
              <a:lnSpc>
                <a:spcPts val="3919"/>
              </a:lnSpc>
              <a:spcBef>
                <a:spcPct val="0"/>
              </a:spcBef>
            </a:pPr>
            <a:r>
              <a:rPr lang="en-US" sz="2799">
                <a:solidFill>
                  <a:srgbClr val="FFFFFF"/>
                </a:solidFill>
                <a:latin typeface="Open Sans"/>
              </a:rPr>
              <a:t>WasteAI creates Smart AI-IoT Products and Live Monitoring Waste Management System and aiming at the automation process in handling waste.</a:t>
            </a:r>
          </a:p>
        </p:txBody>
      </p:sp>
      <p:pic>
        <p:nvPicPr>
          <p:cNvPr id="9" name="Picture 9"/>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7369813" y="9356311"/>
            <a:ext cx="832462" cy="832462"/>
          </a:xfrm>
          <a:prstGeom prst="rect">
            <a:avLst/>
          </a:prstGeom>
        </p:spPr>
      </p:pic>
      <p:grpSp>
        <p:nvGrpSpPr>
          <p:cNvPr id="10" name="Group 10"/>
          <p:cNvGrpSpPr/>
          <p:nvPr/>
        </p:nvGrpSpPr>
        <p:grpSpPr>
          <a:xfrm>
            <a:off x="599075" y="613620"/>
            <a:ext cx="3721162" cy="791313"/>
            <a:chOff x="0" y="0"/>
            <a:chExt cx="4961549" cy="1055084"/>
          </a:xfrm>
        </p:grpSpPr>
        <p:pic>
          <p:nvPicPr>
            <p:cNvPr id="11" name="Picture 11"/>
            <p:cNvPicPr>
              <a:picLocks noChangeAspect="1"/>
            </p:cNvPicPr>
            <p:nvPr/>
          </p:nvPicPr>
          <p:blipFill>
            <a:blip r:embed="rId6"/>
            <a:srcRect/>
            <a:stretch>
              <a:fillRect/>
            </a:stretch>
          </p:blipFill>
          <p:spPr>
            <a:xfrm>
              <a:off x="0" y="0"/>
              <a:ext cx="1056907" cy="1055084"/>
            </a:xfrm>
            <a:prstGeom prst="rect">
              <a:avLst/>
            </a:prstGeom>
          </p:spPr>
        </p:pic>
        <p:sp>
          <p:nvSpPr>
            <p:cNvPr id="12" name="TextBox 12"/>
            <p:cNvSpPr txBox="1"/>
            <p:nvPr/>
          </p:nvSpPr>
          <p:spPr>
            <a:xfrm>
              <a:off x="1207052" y="14153"/>
              <a:ext cx="3754497" cy="769519"/>
            </a:xfrm>
            <a:prstGeom prst="rect">
              <a:avLst/>
            </a:prstGeom>
          </p:spPr>
          <p:txBody>
            <a:bodyPr lIns="0" tIns="0" rIns="0" bIns="0" rtlCol="0" anchor="t">
              <a:spAutoFit/>
            </a:bodyPr>
            <a:lstStyle/>
            <a:p>
              <a:pPr>
                <a:lnSpc>
                  <a:spcPts val="4657"/>
                </a:lnSpc>
                <a:spcBef>
                  <a:spcPct val="0"/>
                </a:spcBef>
              </a:pPr>
              <a:r>
                <a:rPr lang="en-US" sz="3326">
                  <a:solidFill>
                    <a:srgbClr val="173647"/>
                  </a:solidFill>
                  <a:latin typeface="Poppins ExtraBold"/>
                </a:rPr>
                <a:t>WasteAI</a:t>
              </a:r>
            </a:p>
          </p:txBody>
        </p:sp>
        <p:sp>
          <p:nvSpPr>
            <p:cNvPr id="13" name="TextBox 13"/>
            <p:cNvSpPr txBox="1"/>
            <p:nvPr/>
          </p:nvSpPr>
          <p:spPr>
            <a:xfrm>
              <a:off x="1207052" y="774147"/>
              <a:ext cx="2636248" cy="132679"/>
            </a:xfrm>
            <a:prstGeom prst="rect">
              <a:avLst/>
            </a:prstGeom>
          </p:spPr>
          <p:txBody>
            <a:bodyPr lIns="0" tIns="0" rIns="0" bIns="0" rtlCol="0" anchor="t">
              <a:spAutoFit/>
            </a:bodyPr>
            <a:lstStyle/>
            <a:p>
              <a:pPr>
                <a:lnSpc>
                  <a:spcPts val="853"/>
                </a:lnSpc>
                <a:spcBef>
                  <a:spcPct val="0"/>
                </a:spcBef>
              </a:pPr>
              <a:r>
                <a:rPr lang="en-US" sz="609" spc="372">
                  <a:solidFill>
                    <a:srgbClr val="173647"/>
                  </a:solidFill>
                  <a:latin typeface="Open Sans"/>
                </a:rPr>
                <a:t>FOR THE BETTER WORLD</a:t>
              </a: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EFD"/>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4846805">
            <a:off x="-2759873" y="-3193640"/>
            <a:ext cx="5101015" cy="5101015"/>
          </a:xfrm>
          <a:prstGeom prst="rect">
            <a:avLst/>
          </a:prstGeom>
        </p:spPr>
      </p:pic>
      <p:pic>
        <p:nvPicPr>
          <p:cNvPr id="3" name="Picture 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3546010">
            <a:off x="-1260143" y="-1425000"/>
            <a:ext cx="1739846" cy="2781731"/>
          </a:xfrm>
          <a:prstGeom prst="rect">
            <a:avLst/>
          </a:prstGeom>
        </p:spPr>
      </p:pic>
      <p:pic>
        <p:nvPicPr>
          <p:cNvPr id="4" name="Picture 4"/>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rot="8779971">
            <a:off x="-568951" y="8091357"/>
            <a:ext cx="2161625" cy="3456086"/>
          </a:xfrm>
          <a:prstGeom prst="rect">
            <a:avLst/>
          </a:prstGeom>
        </p:spPr>
      </p:pic>
      <p:pic>
        <p:nvPicPr>
          <p:cNvPr id="5" name="Picture 5"/>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5409550" y="186341"/>
            <a:ext cx="7468900" cy="2349308"/>
          </a:xfrm>
          <a:prstGeom prst="rect">
            <a:avLst/>
          </a:prstGeom>
        </p:spPr>
      </p:pic>
      <p:pic>
        <p:nvPicPr>
          <p:cNvPr id="6" name="Picture 6"/>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rot="-7494041" flipH="1" flipV="1">
            <a:off x="16594224" y="8091357"/>
            <a:ext cx="2161625" cy="3456086"/>
          </a:xfrm>
          <a:prstGeom prst="rect">
            <a:avLst/>
          </a:prstGeom>
        </p:spPr>
      </p:pic>
      <p:pic>
        <p:nvPicPr>
          <p:cNvPr id="7" name="Picture 7"/>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4846805">
            <a:off x="15737493" y="-3193640"/>
            <a:ext cx="5101015" cy="5101015"/>
          </a:xfrm>
          <a:prstGeom prst="rect">
            <a:avLst/>
          </a:prstGeom>
        </p:spPr>
      </p:pic>
      <p:pic>
        <p:nvPicPr>
          <p:cNvPr id="8" name="Picture 8"/>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a:off x="2576844" y="3616434"/>
            <a:ext cx="4095249" cy="2298459"/>
          </a:xfrm>
          <a:prstGeom prst="rect">
            <a:avLst/>
          </a:prstGeom>
        </p:spPr>
      </p:pic>
      <p:pic>
        <p:nvPicPr>
          <p:cNvPr id="9" name="Picture 9"/>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p:blipFill>
        <p:spPr>
          <a:xfrm>
            <a:off x="12758588" y="3616434"/>
            <a:ext cx="2298459" cy="2298459"/>
          </a:xfrm>
          <a:prstGeom prst="rect">
            <a:avLst/>
          </a:prstGeom>
        </p:spPr>
      </p:pic>
      <p:pic>
        <p:nvPicPr>
          <p:cNvPr id="10" name="Picture 10"/>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rcRect/>
          <a:stretch>
            <a:fillRect/>
          </a:stretch>
        </p:blipFill>
        <p:spPr>
          <a:xfrm>
            <a:off x="8133961" y="3616434"/>
            <a:ext cx="2885152" cy="2412708"/>
          </a:xfrm>
          <a:prstGeom prst="rect">
            <a:avLst/>
          </a:prstGeom>
        </p:spPr>
      </p:pic>
      <p:sp>
        <p:nvSpPr>
          <p:cNvPr id="11" name="TextBox 11"/>
          <p:cNvSpPr txBox="1"/>
          <p:nvPr/>
        </p:nvSpPr>
        <p:spPr>
          <a:xfrm>
            <a:off x="2821130" y="6383673"/>
            <a:ext cx="3606677" cy="760095"/>
          </a:xfrm>
          <a:prstGeom prst="rect">
            <a:avLst/>
          </a:prstGeom>
        </p:spPr>
        <p:txBody>
          <a:bodyPr lIns="0" tIns="0" rIns="0" bIns="0" rtlCol="0" anchor="t">
            <a:spAutoFit/>
          </a:bodyPr>
          <a:lstStyle/>
          <a:p>
            <a:pPr algn="ctr">
              <a:lnSpc>
                <a:spcPts val="2940"/>
              </a:lnSpc>
            </a:pPr>
            <a:r>
              <a:rPr lang="en-US" sz="3000">
                <a:solidFill>
                  <a:srgbClr val="180F10"/>
                </a:solidFill>
                <a:latin typeface="Source Sans Pro Bold"/>
              </a:rPr>
              <a:t>Pemilahan</a:t>
            </a:r>
          </a:p>
          <a:p>
            <a:pPr algn="ctr">
              <a:lnSpc>
                <a:spcPts val="2940"/>
              </a:lnSpc>
            </a:pPr>
            <a:r>
              <a:rPr lang="en-US" sz="3000">
                <a:solidFill>
                  <a:srgbClr val="180F10"/>
                </a:solidFill>
                <a:latin typeface="Source Sans Pro Bold"/>
              </a:rPr>
              <a:t>(Sorting)</a:t>
            </a:r>
          </a:p>
        </p:txBody>
      </p:sp>
      <p:sp>
        <p:nvSpPr>
          <p:cNvPr id="12" name="TextBox 12"/>
          <p:cNvSpPr txBox="1"/>
          <p:nvPr/>
        </p:nvSpPr>
        <p:spPr>
          <a:xfrm>
            <a:off x="12104479" y="6383673"/>
            <a:ext cx="3606677" cy="760095"/>
          </a:xfrm>
          <a:prstGeom prst="rect">
            <a:avLst/>
          </a:prstGeom>
        </p:spPr>
        <p:txBody>
          <a:bodyPr lIns="0" tIns="0" rIns="0" bIns="0" rtlCol="0" anchor="t">
            <a:spAutoFit/>
          </a:bodyPr>
          <a:lstStyle/>
          <a:p>
            <a:pPr algn="ctr">
              <a:lnSpc>
                <a:spcPts val="2940"/>
              </a:lnSpc>
            </a:pPr>
            <a:r>
              <a:rPr lang="en-US" sz="3000">
                <a:solidFill>
                  <a:srgbClr val="180F10"/>
                </a:solidFill>
                <a:latin typeface="Source Sans Pro Bold"/>
              </a:rPr>
              <a:t>Pengolahan</a:t>
            </a:r>
          </a:p>
          <a:p>
            <a:pPr algn="ctr">
              <a:lnSpc>
                <a:spcPts val="2940"/>
              </a:lnSpc>
            </a:pPr>
            <a:r>
              <a:rPr lang="en-US" sz="3000">
                <a:solidFill>
                  <a:srgbClr val="180F10"/>
                </a:solidFill>
                <a:latin typeface="Source Sans Pro Bold"/>
              </a:rPr>
              <a:t>(Recycling)</a:t>
            </a:r>
          </a:p>
        </p:txBody>
      </p:sp>
      <p:sp>
        <p:nvSpPr>
          <p:cNvPr id="13" name="TextBox 13"/>
          <p:cNvSpPr txBox="1"/>
          <p:nvPr/>
        </p:nvSpPr>
        <p:spPr>
          <a:xfrm>
            <a:off x="7773199" y="6383673"/>
            <a:ext cx="3606677" cy="1131570"/>
          </a:xfrm>
          <a:prstGeom prst="rect">
            <a:avLst/>
          </a:prstGeom>
        </p:spPr>
        <p:txBody>
          <a:bodyPr lIns="0" tIns="0" rIns="0" bIns="0" rtlCol="0" anchor="t">
            <a:spAutoFit/>
          </a:bodyPr>
          <a:lstStyle/>
          <a:p>
            <a:pPr algn="ctr">
              <a:lnSpc>
                <a:spcPts val="2940"/>
              </a:lnSpc>
            </a:pPr>
            <a:r>
              <a:rPr lang="en-US" sz="3000">
                <a:solidFill>
                  <a:srgbClr val="180F10"/>
                </a:solidFill>
                <a:latin typeface="Source Sans Pro Bold"/>
              </a:rPr>
              <a:t>Real-Time Dashboard</a:t>
            </a:r>
          </a:p>
          <a:p>
            <a:pPr algn="ctr">
              <a:lnSpc>
                <a:spcPts val="2940"/>
              </a:lnSpc>
            </a:pPr>
            <a:r>
              <a:rPr lang="en-US" sz="3000">
                <a:solidFill>
                  <a:srgbClr val="180F10"/>
                </a:solidFill>
                <a:latin typeface="Source Sans Pro Bold"/>
              </a:rPr>
              <a:t>(Smart Monitoring)</a:t>
            </a:r>
          </a:p>
        </p:txBody>
      </p:sp>
      <p:sp>
        <p:nvSpPr>
          <p:cNvPr id="14" name="TextBox 14"/>
          <p:cNvSpPr txBox="1"/>
          <p:nvPr/>
        </p:nvSpPr>
        <p:spPr>
          <a:xfrm>
            <a:off x="5468954" y="879983"/>
            <a:ext cx="7350091" cy="904875"/>
          </a:xfrm>
          <a:prstGeom prst="rect">
            <a:avLst/>
          </a:prstGeom>
        </p:spPr>
        <p:txBody>
          <a:bodyPr lIns="0" tIns="0" rIns="0" bIns="0" rtlCol="0" anchor="t">
            <a:spAutoFit/>
          </a:bodyPr>
          <a:lstStyle/>
          <a:p>
            <a:pPr algn="ctr">
              <a:lnSpc>
                <a:spcPts val="6720"/>
              </a:lnSpc>
            </a:pPr>
            <a:r>
              <a:rPr lang="en-US" sz="5600">
                <a:solidFill>
                  <a:srgbClr val="FFFFFF"/>
                </a:solidFill>
                <a:latin typeface="Poppins Bold"/>
              </a:rPr>
              <a:t>3 Main Focus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3422550" y="1836837"/>
            <a:ext cx="11442900" cy="904875"/>
          </a:xfrm>
          <a:prstGeom prst="rect">
            <a:avLst/>
          </a:prstGeom>
        </p:spPr>
        <p:txBody>
          <a:bodyPr lIns="0" tIns="0" rIns="0" bIns="0" rtlCol="0" anchor="t">
            <a:spAutoFit/>
          </a:bodyPr>
          <a:lstStyle/>
          <a:p>
            <a:pPr algn="ctr">
              <a:lnSpc>
                <a:spcPts val="6720"/>
              </a:lnSpc>
            </a:pPr>
            <a:r>
              <a:rPr lang="en-US" sz="5600">
                <a:solidFill>
                  <a:srgbClr val="171616"/>
                </a:solidFill>
                <a:latin typeface="Poppins Bold"/>
              </a:rPr>
              <a:t>Products &amp; Services</a:t>
            </a:r>
          </a:p>
        </p:txBody>
      </p:sp>
      <p:grpSp>
        <p:nvGrpSpPr>
          <p:cNvPr id="3" name="Group 3"/>
          <p:cNvGrpSpPr/>
          <p:nvPr/>
        </p:nvGrpSpPr>
        <p:grpSpPr>
          <a:xfrm>
            <a:off x="7530309" y="237387"/>
            <a:ext cx="3721162" cy="791313"/>
            <a:chOff x="0" y="0"/>
            <a:chExt cx="4961549" cy="1055084"/>
          </a:xfrm>
        </p:grpSpPr>
        <p:pic>
          <p:nvPicPr>
            <p:cNvPr id="4" name="Picture 4"/>
            <p:cNvPicPr>
              <a:picLocks noChangeAspect="1"/>
            </p:cNvPicPr>
            <p:nvPr/>
          </p:nvPicPr>
          <p:blipFill>
            <a:blip r:embed="rId2"/>
            <a:srcRect/>
            <a:stretch>
              <a:fillRect/>
            </a:stretch>
          </p:blipFill>
          <p:spPr>
            <a:xfrm>
              <a:off x="0" y="0"/>
              <a:ext cx="1056907" cy="1055084"/>
            </a:xfrm>
            <a:prstGeom prst="rect">
              <a:avLst/>
            </a:prstGeom>
          </p:spPr>
        </p:pic>
        <p:sp>
          <p:nvSpPr>
            <p:cNvPr id="5" name="TextBox 5"/>
            <p:cNvSpPr txBox="1"/>
            <p:nvPr/>
          </p:nvSpPr>
          <p:spPr>
            <a:xfrm>
              <a:off x="1207052" y="14153"/>
              <a:ext cx="3754497" cy="769519"/>
            </a:xfrm>
            <a:prstGeom prst="rect">
              <a:avLst/>
            </a:prstGeom>
          </p:spPr>
          <p:txBody>
            <a:bodyPr lIns="0" tIns="0" rIns="0" bIns="0" rtlCol="0" anchor="t">
              <a:spAutoFit/>
            </a:bodyPr>
            <a:lstStyle/>
            <a:p>
              <a:pPr>
                <a:lnSpc>
                  <a:spcPts val="4657"/>
                </a:lnSpc>
                <a:spcBef>
                  <a:spcPct val="0"/>
                </a:spcBef>
              </a:pPr>
              <a:r>
                <a:rPr lang="en-US" sz="3326">
                  <a:solidFill>
                    <a:srgbClr val="173647"/>
                  </a:solidFill>
                  <a:latin typeface="Poppins ExtraBold"/>
                </a:rPr>
                <a:t>WasteAI</a:t>
              </a:r>
            </a:p>
          </p:txBody>
        </p:sp>
        <p:sp>
          <p:nvSpPr>
            <p:cNvPr id="6" name="TextBox 6"/>
            <p:cNvSpPr txBox="1"/>
            <p:nvPr/>
          </p:nvSpPr>
          <p:spPr>
            <a:xfrm>
              <a:off x="1207052" y="774147"/>
              <a:ext cx="2636248" cy="132679"/>
            </a:xfrm>
            <a:prstGeom prst="rect">
              <a:avLst/>
            </a:prstGeom>
          </p:spPr>
          <p:txBody>
            <a:bodyPr lIns="0" tIns="0" rIns="0" bIns="0" rtlCol="0" anchor="t">
              <a:spAutoFit/>
            </a:bodyPr>
            <a:lstStyle/>
            <a:p>
              <a:pPr>
                <a:lnSpc>
                  <a:spcPts val="853"/>
                </a:lnSpc>
                <a:spcBef>
                  <a:spcPct val="0"/>
                </a:spcBef>
              </a:pPr>
              <a:r>
                <a:rPr lang="en-US" sz="609" spc="372">
                  <a:solidFill>
                    <a:srgbClr val="173647"/>
                  </a:solidFill>
                  <a:latin typeface="Open Sans"/>
                </a:rPr>
                <a:t>FOR THE BETTER WORLD</a:t>
              </a:r>
            </a:p>
          </p:txBody>
        </p:sp>
      </p:grpSp>
      <p:pic>
        <p:nvPicPr>
          <p:cNvPr id="7" name="Picture 7"/>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5191333" y="3607000"/>
            <a:ext cx="3025678" cy="3237594"/>
          </a:xfrm>
          <a:prstGeom prst="rect">
            <a:avLst/>
          </a:prstGeom>
        </p:spPr>
      </p:pic>
      <p:pic>
        <p:nvPicPr>
          <p:cNvPr id="8" name="Picture 8"/>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9046574" y="4122916"/>
            <a:ext cx="3728324" cy="2721677"/>
          </a:xfrm>
          <a:prstGeom prst="rect">
            <a:avLst/>
          </a:prstGeom>
        </p:spPr>
      </p:pic>
      <p:pic>
        <p:nvPicPr>
          <p:cNvPr id="9" name="Picture 9"/>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3672948" y="4122916"/>
            <a:ext cx="3062365" cy="2721677"/>
          </a:xfrm>
          <a:prstGeom prst="rect">
            <a:avLst/>
          </a:prstGeom>
        </p:spPr>
      </p:pic>
      <p:pic>
        <p:nvPicPr>
          <p:cNvPr id="10" name="Picture 10"/>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2074122" y="3607000"/>
            <a:ext cx="1865663" cy="3237594"/>
          </a:xfrm>
          <a:prstGeom prst="rect">
            <a:avLst/>
          </a:prstGeom>
        </p:spPr>
      </p:pic>
      <p:sp>
        <p:nvSpPr>
          <p:cNvPr id="11" name="TextBox 11"/>
          <p:cNvSpPr txBox="1"/>
          <p:nvPr/>
        </p:nvSpPr>
        <p:spPr>
          <a:xfrm>
            <a:off x="1747034" y="7356846"/>
            <a:ext cx="2519839" cy="424815"/>
          </a:xfrm>
          <a:prstGeom prst="rect">
            <a:avLst/>
          </a:prstGeom>
        </p:spPr>
        <p:txBody>
          <a:bodyPr lIns="0" tIns="0" rIns="0" bIns="0" rtlCol="0" anchor="t">
            <a:spAutoFit/>
          </a:bodyPr>
          <a:lstStyle/>
          <a:p>
            <a:pPr algn="ctr">
              <a:lnSpc>
                <a:spcPts val="3359"/>
              </a:lnSpc>
              <a:spcBef>
                <a:spcPct val="0"/>
              </a:spcBef>
            </a:pPr>
            <a:r>
              <a:rPr lang="en-US" sz="2400">
                <a:solidFill>
                  <a:srgbClr val="000000"/>
                </a:solidFill>
                <a:latin typeface="Poppins ExtraBold"/>
              </a:rPr>
              <a:t>Smart Trash Bin</a:t>
            </a:r>
          </a:p>
        </p:txBody>
      </p:sp>
      <p:sp>
        <p:nvSpPr>
          <p:cNvPr id="12" name="TextBox 12"/>
          <p:cNvSpPr txBox="1"/>
          <p:nvPr/>
        </p:nvSpPr>
        <p:spPr>
          <a:xfrm>
            <a:off x="5274470" y="7177776"/>
            <a:ext cx="2859405" cy="843915"/>
          </a:xfrm>
          <a:prstGeom prst="rect">
            <a:avLst/>
          </a:prstGeom>
        </p:spPr>
        <p:txBody>
          <a:bodyPr lIns="0" tIns="0" rIns="0" bIns="0" rtlCol="0" anchor="t">
            <a:spAutoFit/>
          </a:bodyPr>
          <a:lstStyle/>
          <a:p>
            <a:pPr algn="ctr">
              <a:lnSpc>
                <a:spcPts val="3359"/>
              </a:lnSpc>
              <a:spcBef>
                <a:spcPct val="0"/>
              </a:spcBef>
            </a:pPr>
            <a:r>
              <a:rPr lang="en-US" sz="2400">
                <a:solidFill>
                  <a:srgbClr val="000000"/>
                </a:solidFill>
                <a:latin typeface="Poppins ExtraBold"/>
              </a:rPr>
              <a:t>Smart Food </a:t>
            </a:r>
          </a:p>
          <a:p>
            <a:pPr algn="ctr">
              <a:lnSpc>
                <a:spcPts val="3359"/>
              </a:lnSpc>
              <a:spcBef>
                <a:spcPct val="0"/>
              </a:spcBef>
            </a:pPr>
            <a:r>
              <a:rPr lang="en-US" sz="2400">
                <a:solidFill>
                  <a:srgbClr val="000000"/>
                </a:solidFill>
                <a:latin typeface="Poppins ExtraBold"/>
              </a:rPr>
              <a:t>Waste Composter</a:t>
            </a:r>
          </a:p>
        </p:txBody>
      </p:sp>
      <p:sp>
        <p:nvSpPr>
          <p:cNvPr id="13" name="TextBox 13"/>
          <p:cNvSpPr txBox="1"/>
          <p:nvPr/>
        </p:nvSpPr>
        <p:spPr>
          <a:xfrm>
            <a:off x="9790596" y="7177776"/>
            <a:ext cx="2240280" cy="843915"/>
          </a:xfrm>
          <a:prstGeom prst="rect">
            <a:avLst/>
          </a:prstGeom>
        </p:spPr>
        <p:txBody>
          <a:bodyPr lIns="0" tIns="0" rIns="0" bIns="0" rtlCol="0" anchor="t">
            <a:spAutoFit/>
          </a:bodyPr>
          <a:lstStyle/>
          <a:p>
            <a:pPr algn="ctr">
              <a:lnSpc>
                <a:spcPts val="3359"/>
              </a:lnSpc>
            </a:pPr>
            <a:r>
              <a:rPr lang="en-US" sz="2400">
                <a:solidFill>
                  <a:srgbClr val="000000"/>
                </a:solidFill>
                <a:latin typeface="Poppins ExtraBold"/>
              </a:rPr>
              <a:t>Automatic </a:t>
            </a:r>
          </a:p>
          <a:p>
            <a:pPr algn="ctr">
              <a:lnSpc>
                <a:spcPts val="3359"/>
              </a:lnSpc>
              <a:spcBef>
                <a:spcPct val="0"/>
              </a:spcBef>
            </a:pPr>
            <a:r>
              <a:rPr lang="en-US" sz="2400">
                <a:solidFill>
                  <a:srgbClr val="000000"/>
                </a:solidFill>
                <a:latin typeface="Poppins ExtraBold"/>
              </a:rPr>
              <a:t>Waste Sorting</a:t>
            </a:r>
          </a:p>
        </p:txBody>
      </p:sp>
      <p:sp>
        <p:nvSpPr>
          <p:cNvPr id="14" name="TextBox 14"/>
          <p:cNvSpPr txBox="1"/>
          <p:nvPr/>
        </p:nvSpPr>
        <p:spPr>
          <a:xfrm>
            <a:off x="13603574" y="7147296"/>
            <a:ext cx="3201114" cy="843915"/>
          </a:xfrm>
          <a:prstGeom prst="rect">
            <a:avLst/>
          </a:prstGeom>
        </p:spPr>
        <p:txBody>
          <a:bodyPr lIns="0" tIns="0" rIns="0" bIns="0" rtlCol="0" anchor="t">
            <a:spAutoFit/>
          </a:bodyPr>
          <a:lstStyle/>
          <a:p>
            <a:pPr algn="ctr">
              <a:lnSpc>
                <a:spcPts val="3359"/>
              </a:lnSpc>
            </a:pPr>
            <a:r>
              <a:rPr lang="en-US" sz="2400">
                <a:solidFill>
                  <a:srgbClr val="000000"/>
                </a:solidFill>
                <a:latin typeface="Poppins ExtraBold"/>
              </a:rPr>
              <a:t>Real-Time </a:t>
            </a:r>
          </a:p>
          <a:p>
            <a:pPr algn="ctr">
              <a:lnSpc>
                <a:spcPts val="3359"/>
              </a:lnSpc>
              <a:spcBef>
                <a:spcPct val="0"/>
              </a:spcBef>
            </a:pPr>
            <a:r>
              <a:rPr lang="en-US" sz="2400">
                <a:solidFill>
                  <a:srgbClr val="000000"/>
                </a:solidFill>
                <a:latin typeface="Poppins ExtraBold"/>
              </a:rPr>
              <a:t>Monitoring Platform</a:t>
            </a:r>
          </a:p>
        </p:txBody>
      </p:sp>
      <p:pic>
        <p:nvPicPr>
          <p:cNvPr id="15" name="Picture 15"/>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rot="4846805">
            <a:off x="-2759873" y="-3193640"/>
            <a:ext cx="5101015" cy="5101015"/>
          </a:xfrm>
          <a:prstGeom prst="rect">
            <a:avLst/>
          </a:prstGeom>
        </p:spPr>
      </p:pic>
      <p:pic>
        <p:nvPicPr>
          <p:cNvPr id="16" name="Picture 16"/>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p:blipFill>
        <p:spPr>
          <a:xfrm rot="8779971">
            <a:off x="-568951" y="8091357"/>
            <a:ext cx="2161625" cy="3456086"/>
          </a:xfrm>
          <a:prstGeom prst="rect">
            <a:avLst/>
          </a:prstGeom>
        </p:spPr>
      </p:pic>
      <p:pic>
        <p:nvPicPr>
          <p:cNvPr id="17" name="Picture 17"/>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p:blipFill>
        <p:spPr>
          <a:xfrm rot="-7494041" flipH="1" flipV="1">
            <a:off x="16594224" y="8091357"/>
            <a:ext cx="2161625" cy="3456086"/>
          </a:xfrm>
          <a:prstGeom prst="rect">
            <a:avLst/>
          </a:prstGeom>
        </p:spPr>
      </p:pic>
      <p:pic>
        <p:nvPicPr>
          <p:cNvPr id="18" name="Picture 18"/>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rot="4846805">
            <a:off x="15737493" y="-3193640"/>
            <a:ext cx="5101015" cy="5101015"/>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TotalTime>
  <Words>1244</Words>
  <Application>Microsoft Office PowerPoint</Application>
  <PresentationFormat>Custom</PresentationFormat>
  <Paragraphs>272</Paragraphs>
  <Slides>23</Slides>
  <Notes>15</Notes>
  <HiddenSlides>0</HiddenSlides>
  <MMClips>2</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23</vt:i4>
      </vt:variant>
    </vt:vector>
  </HeadingPairs>
  <TitlesOfParts>
    <vt:vector size="39" baseType="lpstr">
      <vt:lpstr>Open Sans</vt:lpstr>
      <vt:lpstr>Poppins Bold</vt:lpstr>
      <vt:lpstr>Poppins</vt:lpstr>
      <vt:lpstr>Open Sans Light Bold</vt:lpstr>
      <vt:lpstr>Calibri</vt:lpstr>
      <vt:lpstr>Canva Sans</vt:lpstr>
      <vt:lpstr>Poppins Italics</vt:lpstr>
      <vt:lpstr>Arial</vt:lpstr>
      <vt:lpstr>Canva Sans Bold</vt:lpstr>
      <vt:lpstr>Open Sans Bold</vt:lpstr>
      <vt:lpstr>Montserrat Bold</vt:lpstr>
      <vt:lpstr>Poppins ExtraBold</vt:lpstr>
      <vt:lpstr>Open Sans Light</vt:lpstr>
      <vt:lpstr>Open Sans Bold Italics</vt:lpstr>
      <vt:lpstr>Source Sans Pro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Startup of WasteAI</dc:title>
  <cp:lastModifiedBy>Muhammad Kevin Mahendra Caropeboka</cp:lastModifiedBy>
  <cp:revision>2</cp:revision>
  <dcterms:created xsi:type="dcterms:W3CDTF">2006-08-16T00:00:00Z</dcterms:created>
  <dcterms:modified xsi:type="dcterms:W3CDTF">2022-11-17T16:18:16Z</dcterms:modified>
  <dc:identifier>DAFRfEKmpTw</dc:identifier>
</cp:coreProperties>
</file>